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0" r:id="rId2"/>
    <p:sldId id="256" r:id="rId3"/>
    <p:sldId id="274" r:id="rId4"/>
    <p:sldId id="258" r:id="rId5"/>
    <p:sldId id="259" r:id="rId6"/>
    <p:sldId id="260" r:id="rId7"/>
    <p:sldId id="261" r:id="rId8"/>
    <p:sldId id="281" r:id="rId9"/>
    <p:sldId id="277" r:id="rId10"/>
    <p:sldId id="278" r:id="rId11"/>
    <p:sldId id="282" r:id="rId12"/>
    <p:sldId id="283" r:id="rId13"/>
    <p:sldId id="284" r:id="rId14"/>
    <p:sldId id="285" r:id="rId15"/>
    <p:sldId id="286" r:id="rId16"/>
    <p:sldId id="262" r:id="rId17"/>
    <p:sldId id="263" r:id="rId18"/>
    <p:sldId id="264" r:id="rId19"/>
    <p:sldId id="265" r:id="rId20"/>
    <p:sldId id="266" r:id="rId21"/>
    <p:sldId id="267" r:id="rId22"/>
    <p:sldId id="269" r:id="rId23"/>
    <p:sldId id="270" r:id="rId24"/>
    <p:sldId id="271" r:id="rId25"/>
    <p:sldId id="272" r:id="rId26"/>
    <p:sldId id="27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5"/>
    <p:restoredTop sz="96327"/>
  </p:normalViewPr>
  <p:slideViewPr>
    <p:cSldViewPr snapToGrid="0" snapToObjects="1">
      <p:cViewPr varScale="1">
        <p:scale>
          <a:sx n="122" d="100"/>
          <a:sy n="122" d="100"/>
        </p:scale>
        <p:origin x="1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2/8/2024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43252754-EE30-1843-85B8-937798787290}"/>
              </a:ext>
            </a:extLst>
          </p:cNvPr>
          <p:cNvSpPr>
            <a:spLocks noGrp="1" noChangeAspect="1" noChangeArrowheads="1"/>
          </p:cNvSpPr>
          <p:nvPr>
            <p:ph idx="1"/>
          </p:nvPr>
        </p:nvSpPr>
        <p:spPr bwMode="auto">
          <a:xfrm>
            <a:off x="2444750" y="0"/>
            <a:ext cx="9631363"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None/>
            </a:pPr>
            <a:endParaRPr lang="en-US" dirty="0"/>
          </a:p>
        </p:txBody>
      </p:sp>
      <p:pic>
        <p:nvPicPr>
          <p:cNvPr id="7" name="Picture 6">
            <a:extLst>
              <a:ext uri="{FF2B5EF4-FFF2-40B4-BE49-F238E27FC236}">
                <a16:creationId xmlns:a16="http://schemas.microsoft.com/office/drawing/2014/main" id="{F525E948-82D2-0B49-AAC6-266A092F2C7F}"/>
              </a:ext>
            </a:extLst>
          </p:cNvPr>
          <p:cNvPicPr>
            <a:picLocks noChangeAspect="1"/>
          </p:cNvPicPr>
          <p:nvPr/>
        </p:nvPicPr>
        <p:blipFill>
          <a:blip r:embed="rId2"/>
          <a:stretch>
            <a:fillRect/>
          </a:stretch>
        </p:blipFill>
        <p:spPr>
          <a:xfrm>
            <a:off x="2190750" y="0"/>
            <a:ext cx="9334500" cy="6857999"/>
          </a:xfrm>
          <a:prstGeom prst="rect">
            <a:avLst/>
          </a:prstGeom>
        </p:spPr>
      </p:pic>
    </p:spTree>
    <p:extLst>
      <p:ext uri="{BB962C8B-B14F-4D97-AF65-F5344CB8AC3E}">
        <p14:creationId xmlns:p14="http://schemas.microsoft.com/office/powerpoint/2010/main" val="3151632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C35E90-29F5-DF48-A520-E09FCA4C67D6}"/>
              </a:ext>
            </a:extLst>
          </p:cNvPr>
          <p:cNvSpPr>
            <a:spLocks noGrp="1"/>
          </p:cNvSpPr>
          <p:nvPr>
            <p:ph idx="1"/>
          </p:nvPr>
        </p:nvSpPr>
        <p:spPr>
          <a:xfrm>
            <a:off x="2589212" y="278295"/>
            <a:ext cx="9457014" cy="6410739"/>
          </a:xfrm>
        </p:spPr>
        <p:txBody>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414B834F-CD61-0241-9E8A-6FC29B2FAA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3190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684F8A-7D71-3A42-ABCA-97E04899C6D4}"/>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91073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1B5ACB-26A2-3847-BE30-638F590459FC}"/>
              </a:ext>
            </a:extLst>
          </p:cNvPr>
          <p:cNvSpPr>
            <a:spLocks noGrp="1"/>
          </p:cNvSpPr>
          <p:nvPr>
            <p:ph idx="1"/>
          </p:nvPr>
        </p:nvSpPr>
        <p:spPr>
          <a:xfrm>
            <a:off x="238125" y="304800"/>
            <a:ext cx="11266487" cy="5606422"/>
          </a:xfrm>
        </p:spPr>
        <p:txBody>
          <a:bodyPr/>
          <a:lstStyle/>
          <a:p>
            <a:endParaRPr lang="en-US" dirty="0"/>
          </a:p>
        </p:txBody>
      </p:sp>
      <p:pic>
        <p:nvPicPr>
          <p:cNvPr id="4" name="Picture 3">
            <a:extLst>
              <a:ext uri="{FF2B5EF4-FFF2-40B4-BE49-F238E27FC236}">
                <a16:creationId xmlns:a16="http://schemas.microsoft.com/office/drawing/2014/main" id="{C14A5F1A-B483-0241-A1EA-372E770EFB2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800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106943-7686-4844-AE2F-D2F6E456A912}"/>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80501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355B8A9-CC89-1E42-82C1-AA41833E6550}"/>
              </a:ext>
            </a:extLst>
          </p:cNvPr>
          <p:cNvPicPr>
            <a:picLocks noGrp="1" noChangeAspect="1"/>
          </p:cNvPicPr>
          <p:nvPr>
            <p:ph idx="1"/>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402833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25BA9D-78CC-FB4E-BC38-DB4531CB7925}"/>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50036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3A567-0091-FD41-B9E3-5475E4F0D63E}"/>
              </a:ext>
            </a:extLst>
          </p:cNvPr>
          <p:cNvSpPr>
            <a:spLocks noGrp="1"/>
          </p:cNvSpPr>
          <p:nvPr>
            <p:ph idx="1"/>
          </p:nvPr>
        </p:nvSpPr>
        <p:spPr>
          <a:xfrm>
            <a:off x="2589212" y="268357"/>
            <a:ext cx="9347684" cy="6202017"/>
          </a:xfrm>
        </p:spPr>
        <p:txBody>
          <a:bodyPr/>
          <a:lstStyle/>
          <a:p>
            <a:pPr marL="0" indent="0">
              <a:buNone/>
            </a:pPr>
            <a:endParaRPr lang="en-US" dirty="0"/>
          </a:p>
          <a:p>
            <a:pPr marL="0" indent="0">
              <a:buNone/>
            </a:pPr>
            <a:endParaRPr lang="en-US" dirty="0"/>
          </a:p>
          <a:p>
            <a:endParaRPr lang="en-US" dirty="0"/>
          </a:p>
          <a:p>
            <a:endParaRPr lang="en-US" sz="2800" dirty="0"/>
          </a:p>
          <a:p>
            <a:endParaRPr lang="en-US" sz="2800" dirty="0"/>
          </a:p>
          <a:p>
            <a:r>
              <a:rPr lang="en-US" sz="3200" dirty="0"/>
              <a:t>Now let’s go over some scenarios together! </a:t>
            </a:r>
            <a:r>
              <a:rPr lang="en-US" sz="2800" dirty="0"/>
              <a:t> </a:t>
            </a:r>
          </a:p>
          <a:p>
            <a:pPr marL="0" indent="0">
              <a:buNone/>
            </a:pPr>
            <a:r>
              <a:rPr lang="en-US" sz="2800" dirty="0"/>
              <a:t> </a:t>
            </a:r>
          </a:p>
          <a:p>
            <a:pPr marL="0" indent="0">
              <a:buNone/>
            </a:pPr>
            <a:r>
              <a:rPr lang="en-US" sz="2800" dirty="0"/>
              <a:t> </a:t>
            </a:r>
          </a:p>
          <a:p>
            <a:endParaRPr lang="en-US" dirty="0"/>
          </a:p>
        </p:txBody>
      </p:sp>
    </p:spTree>
    <p:extLst>
      <p:ext uri="{BB962C8B-B14F-4D97-AF65-F5344CB8AC3E}">
        <p14:creationId xmlns:p14="http://schemas.microsoft.com/office/powerpoint/2010/main" val="399856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0EBDC6-6053-8342-9252-9AC703B1AC2A}"/>
              </a:ext>
            </a:extLst>
          </p:cNvPr>
          <p:cNvSpPr>
            <a:spLocks noGrp="1"/>
          </p:cNvSpPr>
          <p:nvPr>
            <p:ph idx="1"/>
          </p:nvPr>
        </p:nvSpPr>
        <p:spPr>
          <a:xfrm>
            <a:off x="2589212" y="238539"/>
            <a:ext cx="8915400" cy="5672683"/>
          </a:xfrm>
        </p:spPr>
        <p:txBody>
          <a:bodyPr/>
          <a:lstStyle/>
          <a:p>
            <a:pPr marL="0" indent="0">
              <a:buNone/>
            </a:pPr>
            <a:endParaRPr lang="en-US" dirty="0"/>
          </a:p>
          <a:p>
            <a:pPr marL="0" indent="0">
              <a:buNone/>
            </a:pPr>
            <a:endParaRPr lang="en-US" dirty="0"/>
          </a:p>
          <a:p>
            <a:endParaRPr lang="en-US" dirty="0"/>
          </a:p>
          <a:p>
            <a:r>
              <a:rPr lang="en-US" sz="2800" dirty="0"/>
              <a:t>You are invited to lunch and your hosts' credit/debit card doesn't work. </a:t>
            </a:r>
          </a:p>
          <a:p>
            <a:endParaRPr lang="en-US" sz="2800" dirty="0"/>
          </a:p>
          <a:p>
            <a:r>
              <a:rPr lang="en-US" sz="2800" dirty="0"/>
              <a:t>What do you do?</a:t>
            </a:r>
          </a:p>
          <a:p>
            <a:endParaRPr lang="en-US" sz="2800" dirty="0"/>
          </a:p>
          <a:p>
            <a:pPr marL="0" indent="0">
              <a:buNone/>
            </a:pPr>
            <a:endParaRPr lang="en-US" dirty="0"/>
          </a:p>
        </p:txBody>
      </p:sp>
    </p:spTree>
    <p:extLst>
      <p:ext uri="{BB962C8B-B14F-4D97-AF65-F5344CB8AC3E}">
        <p14:creationId xmlns:p14="http://schemas.microsoft.com/office/powerpoint/2010/main" val="2863117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A7592-4DE8-FD46-9E89-2A421796DB99}"/>
              </a:ext>
            </a:extLst>
          </p:cNvPr>
          <p:cNvSpPr>
            <a:spLocks noGrp="1"/>
          </p:cNvSpPr>
          <p:nvPr>
            <p:ph idx="1"/>
          </p:nvPr>
        </p:nvSpPr>
        <p:spPr>
          <a:xfrm>
            <a:off x="2589212" y="397565"/>
            <a:ext cx="8915400" cy="5513657"/>
          </a:xfrm>
        </p:spPr>
        <p:txBody>
          <a:bodyPr/>
          <a:lstStyle/>
          <a:p>
            <a:pPr marL="0" indent="0">
              <a:buNone/>
            </a:pPr>
            <a:endParaRPr lang="en-US" dirty="0"/>
          </a:p>
          <a:p>
            <a:r>
              <a:rPr lang="en-US" sz="2800" dirty="0"/>
              <a:t>Your roommate buys an air conditioning unit for the apartment without telling you first and gives you a bill for your share. Should you pay it or refuse even though you will be receiving benefit from this? </a:t>
            </a:r>
          </a:p>
          <a:p>
            <a:endParaRPr lang="en-US" sz="2800" dirty="0"/>
          </a:p>
          <a:p>
            <a:r>
              <a:rPr lang="en-US" sz="2800" dirty="0"/>
              <a:t>If you refuse to chip in, what might happen? </a:t>
            </a:r>
          </a:p>
          <a:p>
            <a:endParaRPr lang="en-US" dirty="0"/>
          </a:p>
          <a:p>
            <a:pPr marL="0" indent="0">
              <a:buNone/>
            </a:pPr>
            <a:endParaRPr lang="en-US" dirty="0"/>
          </a:p>
        </p:txBody>
      </p:sp>
    </p:spTree>
    <p:extLst>
      <p:ext uri="{BB962C8B-B14F-4D97-AF65-F5344CB8AC3E}">
        <p14:creationId xmlns:p14="http://schemas.microsoft.com/office/powerpoint/2010/main" val="1744087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8CB4A-B8BB-0848-8553-3B697155532D}"/>
              </a:ext>
            </a:extLst>
          </p:cNvPr>
          <p:cNvSpPr>
            <a:spLocks noGrp="1"/>
          </p:cNvSpPr>
          <p:nvPr>
            <p:ph idx="1"/>
          </p:nvPr>
        </p:nvSpPr>
        <p:spPr>
          <a:xfrm>
            <a:off x="2589212" y="367748"/>
            <a:ext cx="8915400" cy="5543474"/>
          </a:xfrm>
        </p:spPr>
        <p:txBody>
          <a:bodyPr/>
          <a:lstStyle/>
          <a:p>
            <a:pPr marL="0" indent="0">
              <a:buNone/>
            </a:pPr>
            <a:endParaRPr lang="en-US" dirty="0"/>
          </a:p>
          <a:p>
            <a:endParaRPr lang="en-US" sz="2400" dirty="0"/>
          </a:p>
          <a:p>
            <a:r>
              <a:rPr lang="en-US" sz="2800" dirty="0"/>
              <a:t>A friend of mine spotted a boulder that would look great in her front yard. She asked the heavy equipment operator working there if he could bring her the boulder for $50.00.  </a:t>
            </a:r>
          </a:p>
          <a:p>
            <a:pPr marL="0" indent="0">
              <a:buNone/>
            </a:pPr>
            <a:endParaRPr lang="en-US" sz="2800" dirty="0"/>
          </a:p>
          <a:p>
            <a:r>
              <a:rPr lang="en-US" sz="2800" dirty="0"/>
              <a:t>She paid him, but he only brought two small ones. Should she have spoken up?</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99393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003D9-5690-8A4E-B616-2481E6AF4066}"/>
              </a:ext>
            </a:extLst>
          </p:cNvPr>
          <p:cNvSpPr>
            <a:spLocks noGrp="1"/>
          </p:cNvSpPr>
          <p:nvPr>
            <p:ph type="ctrTitle"/>
          </p:nvPr>
        </p:nvSpPr>
        <p:spPr>
          <a:xfrm>
            <a:off x="4477648" y="646043"/>
            <a:ext cx="8915399" cy="2262781"/>
          </a:xfrm>
        </p:spPr>
        <p:txBody>
          <a:bodyPr/>
          <a:lstStyle/>
          <a:p>
            <a:r>
              <a:rPr lang="en-US" dirty="0"/>
              <a:t>To Each His Own</a:t>
            </a:r>
          </a:p>
        </p:txBody>
      </p:sp>
      <p:sp>
        <p:nvSpPr>
          <p:cNvPr id="3" name="TextBox 2">
            <a:extLst>
              <a:ext uri="{FF2B5EF4-FFF2-40B4-BE49-F238E27FC236}">
                <a16:creationId xmlns:a16="http://schemas.microsoft.com/office/drawing/2014/main" id="{11FFE722-4BE5-F042-BDD7-966DBDDE29A7}"/>
              </a:ext>
            </a:extLst>
          </p:cNvPr>
          <p:cNvSpPr txBox="1"/>
          <p:nvPr/>
        </p:nvSpPr>
        <p:spPr>
          <a:xfrm>
            <a:off x="5724940" y="5436704"/>
            <a:ext cx="6341165" cy="923330"/>
          </a:xfrm>
          <a:prstGeom prst="rect">
            <a:avLst/>
          </a:prstGeom>
          <a:noFill/>
        </p:spPr>
        <p:txBody>
          <a:bodyPr wrap="square" rtlCol="0">
            <a:spAutoFit/>
          </a:bodyPr>
          <a:lstStyle/>
          <a:p>
            <a:r>
              <a:rPr lang="en-US" dirty="0"/>
              <a:t>The version of me you created in your mind is not my responsibility…</a:t>
            </a:r>
          </a:p>
          <a:p>
            <a:endParaRPr lang="en-US" dirty="0"/>
          </a:p>
        </p:txBody>
      </p:sp>
    </p:spTree>
    <p:extLst>
      <p:ext uri="{BB962C8B-B14F-4D97-AF65-F5344CB8AC3E}">
        <p14:creationId xmlns:p14="http://schemas.microsoft.com/office/powerpoint/2010/main" val="183501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442A6-A2D4-6448-8A39-34B94E718489}"/>
              </a:ext>
            </a:extLst>
          </p:cNvPr>
          <p:cNvSpPr>
            <a:spLocks noGrp="1"/>
          </p:cNvSpPr>
          <p:nvPr>
            <p:ph idx="1"/>
          </p:nvPr>
        </p:nvSpPr>
        <p:spPr>
          <a:xfrm>
            <a:off x="2589212" y="417443"/>
            <a:ext cx="8915400" cy="5493779"/>
          </a:xfrm>
        </p:spPr>
        <p:txBody>
          <a:bodyPr/>
          <a:lstStyle/>
          <a:p>
            <a:pPr marL="0" indent="0">
              <a:buNone/>
            </a:pPr>
            <a:endParaRPr lang="en-US" sz="2400" dirty="0"/>
          </a:p>
          <a:p>
            <a:r>
              <a:rPr lang="en-US" sz="2400" dirty="0"/>
              <a:t>Your son tells you he's going to swing by and visit his grandma while he's in town. (he lives in a different state)</a:t>
            </a:r>
          </a:p>
          <a:p>
            <a:endParaRPr lang="en-US" sz="2400" dirty="0"/>
          </a:p>
          <a:p>
            <a:r>
              <a:rPr lang="en-US" sz="2400" dirty="0"/>
              <a:t>You tell your mom that her grandson is coming to visit. Your mom says- I don’t have time to readjust my schedule.  He'll have to come some other time. </a:t>
            </a:r>
          </a:p>
          <a:p>
            <a:pPr marL="0" indent="0">
              <a:buNone/>
            </a:pPr>
            <a:r>
              <a:rPr lang="en-US" sz="2400" dirty="0"/>
              <a:t>    </a:t>
            </a:r>
          </a:p>
          <a:p>
            <a:pPr marL="0" indent="0">
              <a:buNone/>
            </a:pPr>
            <a:r>
              <a:rPr lang="en-US" sz="2400" dirty="0"/>
              <a:t>    What basic rule of recovery did you violate?</a:t>
            </a:r>
          </a:p>
          <a:p>
            <a:endParaRPr lang="en-US" sz="2400" dirty="0"/>
          </a:p>
          <a:p>
            <a:r>
              <a:rPr lang="en-US" sz="2400" dirty="0"/>
              <a:t>What can you tell your son without hurting him?</a:t>
            </a:r>
          </a:p>
          <a:p>
            <a:pPr marL="0" indent="0">
              <a:buNone/>
            </a:pPr>
            <a:r>
              <a:rPr lang="en-US" sz="2400" dirty="0"/>
              <a:t> </a:t>
            </a:r>
          </a:p>
          <a:p>
            <a:pPr marL="0" indent="0">
              <a:buNone/>
            </a:pPr>
            <a:endParaRPr lang="en-US" sz="2400" dirty="0"/>
          </a:p>
          <a:p>
            <a:pPr marL="0" indent="0">
              <a:buNone/>
            </a:pP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590898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F3B51-E8EF-0940-B3F3-09CB78A464AA}"/>
              </a:ext>
            </a:extLst>
          </p:cNvPr>
          <p:cNvSpPr>
            <a:spLocks noGrp="1"/>
          </p:cNvSpPr>
          <p:nvPr>
            <p:ph idx="1"/>
          </p:nvPr>
        </p:nvSpPr>
        <p:spPr>
          <a:xfrm>
            <a:off x="2589212" y="357809"/>
            <a:ext cx="8915400" cy="5553413"/>
          </a:xfrm>
        </p:spPr>
        <p:txBody>
          <a:bodyPr/>
          <a:lstStyle/>
          <a:p>
            <a:pPr marL="0" indent="0">
              <a:buNone/>
            </a:pPr>
            <a:endParaRPr lang="en-US" dirty="0"/>
          </a:p>
          <a:p>
            <a:endParaRPr lang="en-US" dirty="0"/>
          </a:p>
          <a:p>
            <a:pPr marL="0" indent="0">
              <a:buNone/>
            </a:pPr>
            <a:endParaRPr lang="en-US" dirty="0"/>
          </a:p>
          <a:p>
            <a:r>
              <a:rPr lang="en-US" sz="2800" dirty="0"/>
              <a:t>You went out to dinner with friends and you just had a salad, but they had steak. They want to split the bill equally. </a:t>
            </a:r>
          </a:p>
          <a:p>
            <a:endParaRPr lang="en-US" sz="2800" dirty="0"/>
          </a:p>
          <a:p>
            <a:r>
              <a:rPr lang="en-US" sz="2800" dirty="0"/>
              <a:t>What do you do?</a:t>
            </a:r>
          </a:p>
          <a:p>
            <a:r>
              <a:rPr lang="en-US" sz="2800" dirty="0"/>
              <a:t>What do you do going forward?</a:t>
            </a:r>
          </a:p>
          <a:p>
            <a:endParaRPr lang="en-US" sz="2800" dirty="0"/>
          </a:p>
          <a:p>
            <a:pPr marL="0" indent="0">
              <a:buNone/>
            </a:pPr>
            <a:endParaRPr lang="en-US" dirty="0"/>
          </a:p>
        </p:txBody>
      </p:sp>
    </p:spTree>
    <p:extLst>
      <p:ext uri="{BB962C8B-B14F-4D97-AF65-F5344CB8AC3E}">
        <p14:creationId xmlns:p14="http://schemas.microsoft.com/office/powerpoint/2010/main" val="401972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7F6BFC-5776-554B-8870-0278AEA674E8}"/>
              </a:ext>
            </a:extLst>
          </p:cNvPr>
          <p:cNvSpPr>
            <a:spLocks noGrp="1"/>
          </p:cNvSpPr>
          <p:nvPr>
            <p:ph idx="1"/>
          </p:nvPr>
        </p:nvSpPr>
        <p:spPr>
          <a:xfrm>
            <a:off x="2589212" y="397565"/>
            <a:ext cx="8915400" cy="5513657"/>
          </a:xfrm>
        </p:spPr>
        <p:txBody>
          <a:bodyPr/>
          <a:lstStyle/>
          <a:p>
            <a:pPr marL="0" indent="0">
              <a:buNone/>
            </a:pPr>
            <a:endParaRPr lang="en-US" dirty="0"/>
          </a:p>
          <a:p>
            <a:endParaRPr lang="en-US" sz="2800" dirty="0"/>
          </a:p>
          <a:p>
            <a:r>
              <a:rPr lang="en-US" sz="2800" dirty="0"/>
              <a:t>Your co-worker is having the same problem on the computer that you have had previously.  You are not their supervisor.  </a:t>
            </a:r>
          </a:p>
          <a:p>
            <a:endParaRPr lang="en-US" sz="2800" dirty="0"/>
          </a:p>
          <a:p>
            <a:r>
              <a:rPr lang="en-US" sz="2800" dirty="0"/>
              <a:t>You know that Unsolicited Advice=Criticism;                             You </a:t>
            </a:r>
            <a:r>
              <a:rPr lang="en-US" sz="2800" i="1" dirty="0"/>
              <a:t>can</a:t>
            </a:r>
            <a:r>
              <a:rPr lang="en-US" sz="2800" dirty="0"/>
              <a:t> help- but should you?  </a:t>
            </a:r>
          </a:p>
          <a:p>
            <a:endParaRPr lang="en-US" sz="2800" dirty="0"/>
          </a:p>
          <a:p>
            <a:pPr marL="0" indent="0">
              <a:buNone/>
            </a:pPr>
            <a:endParaRPr lang="en-US" dirty="0"/>
          </a:p>
        </p:txBody>
      </p:sp>
    </p:spTree>
    <p:extLst>
      <p:ext uri="{BB962C8B-B14F-4D97-AF65-F5344CB8AC3E}">
        <p14:creationId xmlns:p14="http://schemas.microsoft.com/office/powerpoint/2010/main" val="3107823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DB94EF-D928-3249-AED7-02D8FC7B7E20}"/>
              </a:ext>
            </a:extLst>
          </p:cNvPr>
          <p:cNvSpPr>
            <a:spLocks noGrp="1"/>
          </p:cNvSpPr>
          <p:nvPr>
            <p:ph idx="1"/>
          </p:nvPr>
        </p:nvSpPr>
        <p:spPr>
          <a:xfrm>
            <a:off x="2589212" y="397565"/>
            <a:ext cx="8915400" cy="5513657"/>
          </a:xfrm>
        </p:spPr>
        <p:txBody>
          <a:bodyPr/>
          <a:lstStyle/>
          <a:p>
            <a:pPr marL="0" indent="0">
              <a:buNone/>
            </a:pPr>
            <a:endParaRPr lang="en-US" dirty="0"/>
          </a:p>
          <a:p>
            <a:r>
              <a:rPr lang="en-US" sz="2800" dirty="0"/>
              <a:t>The tile setter who is redoing your bathroom has set all the tiles perfectly and the obvious pattern matches up perfectly. </a:t>
            </a:r>
          </a:p>
          <a:p>
            <a:pPr marL="0" indent="0">
              <a:buNone/>
            </a:pPr>
            <a:endParaRPr lang="en-US" sz="2800" dirty="0"/>
          </a:p>
          <a:p>
            <a:r>
              <a:rPr lang="en-US" sz="2800" dirty="0"/>
              <a:t>Except for one wall.  It’s a glaring mismatch.</a:t>
            </a:r>
          </a:p>
          <a:p>
            <a:endParaRPr lang="en-US" sz="2800" dirty="0"/>
          </a:p>
          <a:p>
            <a:r>
              <a:rPr lang="en-US" sz="2800" dirty="0"/>
              <a:t>Do you speak up?</a:t>
            </a:r>
          </a:p>
          <a:p>
            <a:endParaRPr lang="en-US" sz="2800" dirty="0"/>
          </a:p>
          <a:p>
            <a:pPr marL="0" indent="0">
              <a:buNone/>
            </a:pPr>
            <a:endParaRPr lang="en-US" dirty="0"/>
          </a:p>
        </p:txBody>
      </p:sp>
    </p:spTree>
    <p:extLst>
      <p:ext uri="{BB962C8B-B14F-4D97-AF65-F5344CB8AC3E}">
        <p14:creationId xmlns:p14="http://schemas.microsoft.com/office/powerpoint/2010/main" val="856838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7C3CB6-E05B-9A4A-BB57-0F1307BA0024}"/>
              </a:ext>
            </a:extLst>
          </p:cNvPr>
          <p:cNvSpPr>
            <a:spLocks noGrp="1"/>
          </p:cNvSpPr>
          <p:nvPr>
            <p:ph idx="1"/>
          </p:nvPr>
        </p:nvSpPr>
        <p:spPr>
          <a:xfrm>
            <a:off x="2589212" y="357809"/>
            <a:ext cx="8915400" cy="5553413"/>
          </a:xfrm>
        </p:spPr>
        <p:txBody>
          <a:bodyPr/>
          <a:lstStyle/>
          <a:p>
            <a:pPr marL="0" indent="0">
              <a:buNone/>
            </a:pPr>
            <a:endParaRPr lang="en-US" dirty="0"/>
          </a:p>
          <a:p>
            <a:pPr marL="0" indent="0">
              <a:buNone/>
            </a:pPr>
            <a:endParaRPr lang="en-US" dirty="0"/>
          </a:p>
          <a:p>
            <a:pPr marL="0" indent="0">
              <a:buNone/>
            </a:pPr>
            <a:endParaRPr lang="en-US" dirty="0"/>
          </a:p>
          <a:p>
            <a:r>
              <a:rPr lang="en-US" sz="2800" dirty="0"/>
              <a:t>You’ve always organized family get-togethers.  What will happen if you don’t do this?  </a:t>
            </a:r>
          </a:p>
          <a:p>
            <a:pPr marL="0" indent="0">
              <a:buNone/>
            </a:pPr>
            <a:endParaRPr lang="en-US" sz="2800" dirty="0"/>
          </a:p>
          <a:p>
            <a:pPr marL="0" indent="0">
              <a:buNone/>
            </a:pPr>
            <a:endParaRPr lang="en-US" sz="2800" dirty="0"/>
          </a:p>
          <a:p>
            <a:r>
              <a:rPr lang="en-US" sz="2800" dirty="0"/>
              <a:t>Should you alert your family first?</a:t>
            </a:r>
          </a:p>
          <a:p>
            <a:endParaRPr lang="en-US" dirty="0"/>
          </a:p>
          <a:p>
            <a:pPr marL="0" indent="0">
              <a:buNone/>
            </a:pPr>
            <a:endParaRPr lang="en-US" dirty="0"/>
          </a:p>
        </p:txBody>
      </p:sp>
    </p:spTree>
    <p:extLst>
      <p:ext uri="{BB962C8B-B14F-4D97-AF65-F5344CB8AC3E}">
        <p14:creationId xmlns:p14="http://schemas.microsoft.com/office/powerpoint/2010/main" val="2878987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FECDB1-1717-384B-99AE-75534609F4F9}"/>
              </a:ext>
            </a:extLst>
          </p:cNvPr>
          <p:cNvSpPr>
            <a:spLocks noGrp="1"/>
          </p:cNvSpPr>
          <p:nvPr>
            <p:ph idx="1"/>
          </p:nvPr>
        </p:nvSpPr>
        <p:spPr>
          <a:xfrm>
            <a:off x="2589211" y="427383"/>
            <a:ext cx="9029631" cy="6182139"/>
          </a:xfrm>
        </p:spPr>
        <p:txBody>
          <a:bodyPr/>
          <a:lstStyle/>
          <a:p>
            <a:pPr marL="0" indent="0">
              <a:buNone/>
            </a:pPr>
            <a:endParaRPr lang="en-US" dirty="0"/>
          </a:p>
          <a:p>
            <a:pPr lvl="3"/>
            <a:r>
              <a:rPr lang="en-US" sz="2000" dirty="0"/>
              <a:t>Helpful hints:</a:t>
            </a:r>
          </a:p>
          <a:p>
            <a:r>
              <a:rPr lang="en-US" sz="2000" dirty="0"/>
              <a:t>Postpone your response and simply say: “Let me think about that”</a:t>
            </a:r>
          </a:p>
          <a:p>
            <a:r>
              <a:rPr lang="en-US" sz="2000" dirty="0"/>
              <a:t>Tell the truth without giving excuses</a:t>
            </a:r>
          </a:p>
          <a:p>
            <a:r>
              <a:rPr lang="en-US" sz="2000" dirty="0"/>
              <a:t>Ask clarifying questions– don’t guess</a:t>
            </a:r>
          </a:p>
          <a:p>
            <a:r>
              <a:rPr lang="en-US" sz="2000" dirty="0"/>
              <a:t>Be ready to sit in the uncomfortable puddle you just created</a:t>
            </a:r>
          </a:p>
          <a:p>
            <a:r>
              <a:rPr lang="en-US" sz="2000" dirty="0"/>
              <a:t>Don’t do for others what they can do for themselves</a:t>
            </a:r>
          </a:p>
          <a:p>
            <a:r>
              <a:rPr lang="en-US" sz="2000" dirty="0"/>
              <a:t>Give them options so they can maintain their power</a:t>
            </a:r>
          </a:p>
          <a:p>
            <a:r>
              <a:rPr lang="en-US" sz="2000" dirty="0"/>
              <a:t>Check your motives</a:t>
            </a:r>
          </a:p>
          <a:p>
            <a:r>
              <a:rPr lang="en-US" sz="2000" dirty="0"/>
              <a:t>If you get confused- call your sponsor</a:t>
            </a:r>
          </a:p>
          <a:p>
            <a:r>
              <a:rPr lang="en-US" sz="2000" dirty="0"/>
              <a:t>Don't forget to use your Higher Power!</a:t>
            </a:r>
          </a:p>
          <a:p>
            <a:r>
              <a:rPr lang="en-US" sz="2000" dirty="0"/>
              <a:t>Remember- If you're not practicing acceptance, patience, and tolerance; you're practicing a Pattern</a:t>
            </a:r>
          </a:p>
          <a:p>
            <a:r>
              <a:rPr lang="en-US" sz="2000" dirty="0"/>
              <a:t>If you talked yourself into it, you can talk yourself back out of it.</a:t>
            </a:r>
          </a:p>
        </p:txBody>
      </p:sp>
    </p:spTree>
    <p:extLst>
      <p:ext uri="{BB962C8B-B14F-4D97-AF65-F5344CB8AC3E}">
        <p14:creationId xmlns:p14="http://schemas.microsoft.com/office/powerpoint/2010/main" val="1743425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800901-D4E0-1443-A857-2B939D924496}"/>
              </a:ext>
            </a:extLst>
          </p:cNvPr>
          <p:cNvSpPr>
            <a:spLocks noGrp="1"/>
          </p:cNvSpPr>
          <p:nvPr>
            <p:ph idx="1"/>
          </p:nvPr>
        </p:nvSpPr>
        <p:spPr>
          <a:xfrm>
            <a:off x="2589212" y="457200"/>
            <a:ext cx="8915400" cy="5454022"/>
          </a:xfrm>
        </p:spPr>
        <p:txBody>
          <a:bodyPr/>
          <a:lstStyle/>
          <a:p>
            <a:endParaRPr lang="en-US" dirty="0"/>
          </a:p>
          <a:p>
            <a:endParaRPr lang="en-US" dirty="0"/>
          </a:p>
          <a:p>
            <a:r>
              <a:rPr lang="en-US" sz="2800" dirty="0"/>
              <a:t>As always:</a:t>
            </a:r>
          </a:p>
          <a:p>
            <a:pPr marL="0" indent="0">
              <a:buNone/>
            </a:pPr>
            <a:endParaRPr lang="en-US" sz="2800" dirty="0"/>
          </a:p>
          <a:p>
            <a:pPr marL="0" indent="0" algn="ctr">
              <a:buNone/>
            </a:pPr>
            <a:r>
              <a:rPr lang="en-US" sz="3600" dirty="0"/>
              <a:t>Have a Happy New Life!</a:t>
            </a:r>
          </a:p>
          <a:p>
            <a:pPr marL="0" indent="0" algn="ctr">
              <a:buNone/>
            </a:pPr>
            <a:r>
              <a:rPr lang="en-US" sz="1600" dirty="0"/>
              <a:t>and may the odds be ever in your favor…</a:t>
            </a:r>
          </a:p>
          <a:p>
            <a:endParaRPr lang="en-US" dirty="0"/>
          </a:p>
          <a:p>
            <a:endParaRPr lang="en-US" dirty="0"/>
          </a:p>
          <a:p>
            <a:pPr marL="0" indent="0">
              <a:buNone/>
            </a:pPr>
            <a:endParaRPr lang="en-US" dirty="0"/>
          </a:p>
          <a:p>
            <a:endParaRPr lang="en-US" dirty="0"/>
          </a:p>
          <a:p>
            <a:endParaRPr lang="en-US" dirty="0"/>
          </a:p>
          <a:p>
            <a:r>
              <a:rPr lang="en-US" sz="1600" dirty="0" err="1"/>
              <a:t>Specialk2102@gmail.com</a:t>
            </a:r>
            <a:endParaRPr lang="en-US" sz="1600" dirty="0"/>
          </a:p>
        </p:txBody>
      </p:sp>
    </p:spTree>
    <p:extLst>
      <p:ext uri="{BB962C8B-B14F-4D97-AF65-F5344CB8AC3E}">
        <p14:creationId xmlns:p14="http://schemas.microsoft.com/office/powerpoint/2010/main" val="286723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E27BD0-A44E-AC4C-AA8B-0D7FD4F5ADA0}"/>
              </a:ext>
            </a:extLst>
          </p:cNvPr>
          <p:cNvSpPr>
            <a:spLocks noGrp="1"/>
          </p:cNvSpPr>
          <p:nvPr>
            <p:ph idx="1"/>
          </p:nvPr>
        </p:nvSpPr>
        <p:spPr>
          <a:xfrm>
            <a:off x="2589212" y="531341"/>
            <a:ext cx="8915400" cy="5379881"/>
          </a:xfrm>
        </p:spPr>
        <p:txBody>
          <a:bodyPr/>
          <a:lstStyle/>
          <a:p>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a:p>
            <a:r>
              <a:rPr lang="en-US" sz="2800" dirty="0">
                <a:solidFill>
                  <a:schemeClr val="tx2">
                    <a:lumMod val="75000"/>
                  </a:schemeClr>
                </a:solidFill>
              </a:rPr>
              <a:t>Step One:</a:t>
            </a:r>
          </a:p>
          <a:p>
            <a:endParaRPr lang="en-US" sz="2800" dirty="0">
              <a:solidFill>
                <a:schemeClr val="tx2">
                  <a:lumMod val="75000"/>
                </a:schemeClr>
              </a:solidFill>
            </a:endParaRPr>
          </a:p>
          <a:p>
            <a:r>
              <a:rPr lang="en-US" sz="2800" dirty="0">
                <a:solidFill>
                  <a:schemeClr val="tx2">
                    <a:lumMod val="75000"/>
                  </a:schemeClr>
                </a:solidFill>
              </a:rPr>
              <a:t>We admitted we were powerless over others- that our lives have become unmanageable. </a:t>
            </a:r>
          </a:p>
          <a:p>
            <a:endParaRPr lang="en-US" dirty="0"/>
          </a:p>
        </p:txBody>
      </p:sp>
    </p:spTree>
    <p:extLst>
      <p:ext uri="{BB962C8B-B14F-4D97-AF65-F5344CB8AC3E}">
        <p14:creationId xmlns:p14="http://schemas.microsoft.com/office/powerpoint/2010/main" val="73697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3A567-0091-FD41-B9E3-5475E4F0D63E}"/>
              </a:ext>
            </a:extLst>
          </p:cNvPr>
          <p:cNvSpPr>
            <a:spLocks noGrp="1"/>
          </p:cNvSpPr>
          <p:nvPr>
            <p:ph idx="1"/>
          </p:nvPr>
        </p:nvSpPr>
        <p:spPr>
          <a:xfrm>
            <a:off x="2589212" y="268357"/>
            <a:ext cx="9001426" cy="6404292"/>
          </a:xfrm>
        </p:spPr>
        <p:txBody>
          <a:bodyPr/>
          <a:lstStyle/>
          <a:p>
            <a:r>
              <a:rPr lang="en-US" sz="2400" dirty="0"/>
              <a:t>On Powerlessness-</a:t>
            </a:r>
            <a:endParaRPr lang="en-US" dirty="0"/>
          </a:p>
          <a:p>
            <a:pPr marL="0" indent="0">
              <a:buNone/>
            </a:pPr>
            <a:endParaRPr lang="en-US" dirty="0"/>
          </a:p>
          <a:p>
            <a:r>
              <a:rPr lang="en-US" sz="2400" dirty="0"/>
              <a:t>Until now we had applied self-control, obsessiveness, and our own clouded thinking to our problems of living.  When our relationships broke down, many of us just tried harder, applying our arsenal of misinformation with a vengeance.  Our self-will took many forms.  We were overbearing.  We were people-pleasers. We conformed. We rebelled. We blamed. We hurt ourselves and we hurt others.  Some of us had to go to the edge of insanity or death before we were willing to admit our powerlessness.  And all the while we were convinced we were doing the right thing.  Where was the success?  (</a:t>
            </a:r>
            <a:r>
              <a:rPr lang="en-US" dirty="0" err="1">
                <a:solidFill>
                  <a:srgbClr val="FF0000"/>
                </a:solidFill>
              </a:rPr>
              <a:t>pg28</a:t>
            </a:r>
            <a:r>
              <a:rPr lang="en-US" sz="2400" dirty="0"/>
              <a:t>)</a:t>
            </a:r>
          </a:p>
          <a:p>
            <a:endParaRPr lang="en-US" dirty="0"/>
          </a:p>
          <a:p>
            <a:endParaRPr lang="en-US" dirty="0"/>
          </a:p>
        </p:txBody>
      </p:sp>
    </p:spTree>
    <p:extLst>
      <p:ext uri="{BB962C8B-B14F-4D97-AF65-F5344CB8AC3E}">
        <p14:creationId xmlns:p14="http://schemas.microsoft.com/office/powerpoint/2010/main" val="184160821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A1395-A7A7-564C-80F8-6042665E1E1D}"/>
              </a:ext>
            </a:extLst>
          </p:cNvPr>
          <p:cNvSpPr>
            <a:spLocks noGrp="1"/>
          </p:cNvSpPr>
          <p:nvPr>
            <p:ph idx="1"/>
          </p:nvPr>
        </p:nvSpPr>
        <p:spPr>
          <a:xfrm>
            <a:off x="2589212" y="790832"/>
            <a:ext cx="8915400" cy="5120390"/>
          </a:xfrm>
        </p:spPr>
        <p:txBody>
          <a:bodyPr/>
          <a:lstStyle/>
          <a:p>
            <a:r>
              <a:rPr lang="en-US" sz="2400" dirty="0"/>
              <a:t>On Unmanageability-</a:t>
            </a:r>
          </a:p>
          <a:p>
            <a:pPr marL="0" indent="0">
              <a:buNone/>
            </a:pPr>
            <a:endParaRPr lang="en-US" dirty="0"/>
          </a:p>
          <a:p>
            <a:endParaRPr lang="en-US" dirty="0"/>
          </a:p>
          <a:p>
            <a:r>
              <a:rPr lang="en-US" sz="2400" dirty="0"/>
              <a:t>Chances are that by the time we reached </a:t>
            </a:r>
            <a:r>
              <a:rPr lang="en-US" sz="2400" dirty="0" err="1"/>
              <a:t>CoDA</a:t>
            </a:r>
            <a:r>
              <a:rPr lang="en-US" sz="2400" dirty="0"/>
              <a:t> our lives were out of control.  The coping skills we had relied on for a lifetime were no longer working.  We were the victims of a compulsive way of behaving so subtly powerful and damaging that no ordinary means could break it.  Our lives were truly unmanageable.  It was at this point that our old ideas began to crumble and we became open to the possibility that there might be another way. (</a:t>
            </a:r>
            <a:r>
              <a:rPr lang="en-US" dirty="0" err="1">
                <a:solidFill>
                  <a:srgbClr val="FF0000"/>
                </a:solidFill>
              </a:rPr>
              <a:t>pg</a:t>
            </a:r>
            <a:r>
              <a:rPr lang="en-US" dirty="0">
                <a:solidFill>
                  <a:srgbClr val="FF0000"/>
                </a:solidFill>
              </a:rPr>
              <a:t> 29</a:t>
            </a:r>
            <a:r>
              <a:rPr lang="en-US" sz="2400" dirty="0"/>
              <a:t>)</a:t>
            </a:r>
          </a:p>
          <a:p>
            <a:endParaRPr lang="en-US" dirty="0"/>
          </a:p>
        </p:txBody>
      </p:sp>
    </p:spTree>
    <p:extLst>
      <p:ext uri="{BB962C8B-B14F-4D97-AF65-F5344CB8AC3E}">
        <p14:creationId xmlns:p14="http://schemas.microsoft.com/office/powerpoint/2010/main" val="79968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C3A567-0091-FD41-B9E3-5475E4F0D63E}"/>
              </a:ext>
            </a:extLst>
          </p:cNvPr>
          <p:cNvSpPr>
            <a:spLocks noGrp="1"/>
          </p:cNvSpPr>
          <p:nvPr>
            <p:ph idx="1"/>
          </p:nvPr>
        </p:nvSpPr>
        <p:spPr>
          <a:xfrm>
            <a:off x="2589212" y="268357"/>
            <a:ext cx="9347684" cy="6202017"/>
          </a:xfrm>
        </p:spPr>
        <p:txBody>
          <a:bodyPr/>
          <a:lstStyle/>
          <a:p>
            <a:pPr marL="0" indent="0">
              <a:buNone/>
            </a:pPr>
            <a:endParaRPr lang="en-US" dirty="0"/>
          </a:p>
          <a:p>
            <a:endParaRPr lang="en-US" dirty="0"/>
          </a:p>
          <a:p>
            <a:endParaRPr lang="en-US" dirty="0"/>
          </a:p>
          <a:p>
            <a:endParaRPr lang="en-US" dirty="0"/>
          </a:p>
          <a:p>
            <a:endParaRPr lang="en-US" dirty="0"/>
          </a:p>
          <a:p>
            <a:r>
              <a:rPr lang="en-US" sz="2800" dirty="0"/>
              <a:t>Today we’re going to be talking about different scenarios we can find ourselves in and discuss solutions to our previous behaviors (patterns).  </a:t>
            </a:r>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29207385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69B2-1FD4-6642-8C10-7B531FA65D5C}"/>
              </a:ext>
            </a:extLst>
          </p:cNvPr>
          <p:cNvSpPr>
            <a:spLocks noGrp="1"/>
          </p:cNvSpPr>
          <p:nvPr>
            <p:ph idx="1"/>
          </p:nvPr>
        </p:nvSpPr>
        <p:spPr>
          <a:xfrm>
            <a:off x="2589212" y="0"/>
            <a:ext cx="8915400" cy="6858000"/>
          </a:xfrm>
        </p:spPr>
        <p:txBody>
          <a:bodyPr/>
          <a:lstStyle/>
          <a:p>
            <a:endParaRPr lang="en-US" dirty="0"/>
          </a:p>
          <a:p>
            <a:r>
              <a:rPr lang="en-US" sz="2400" dirty="0"/>
              <a:t>Rhetorical questions are a trap we can fall into.  It's a leading question where the answer is supplied.               It's a subtle way to manipulate people:</a:t>
            </a:r>
          </a:p>
          <a:p>
            <a:pPr marL="0" indent="0">
              <a:buNone/>
            </a:pPr>
            <a:endParaRPr lang="en-US" sz="2400" dirty="0"/>
          </a:p>
          <a:p>
            <a:r>
              <a:rPr lang="en-US" sz="2400" dirty="0"/>
              <a:t>I can count on you to help again this year, right? </a:t>
            </a:r>
          </a:p>
          <a:p>
            <a:r>
              <a:rPr lang="en-US" sz="2400" dirty="0"/>
              <a:t>The correct answer is obviously yes.  What do you fear by saying 'no'?</a:t>
            </a:r>
          </a:p>
          <a:p>
            <a:pPr marL="0" indent="0">
              <a:buNone/>
            </a:pPr>
            <a:endParaRPr lang="en-US" sz="2400" dirty="0"/>
          </a:p>
          <a:p>
            <a:pPr marL="0" indent="0">
              <a:buNone/>
            </a:pPr>
            <a:r>
              <a:rPr lang="en-US" sz="2400" dirty="0"/>
              <a:t>   A real question might be: Can I count on you to help 	again this year?</a:t>
            </a:r>
          </a:p>
          <a:p>
            <a:pPr marL="0" indent="0">
              <a:buNone/>
            </a:pPr>
            <a:endParaRPr lang="en-US" sz="2400" dirty="0"/>
          </a:p>
          <a:p>
            <a:r>
              <a:rPr lang="en-US" sz="2400" dirty="0"/>
              <a:t>What do you typically do when faced with this type of question? </a:t>
            </a:r>
          </a:p>
          <a:p>
            <a:endParaRPr lang="en-US" dirty="0"/>
          </a:p>
        </p:txBody>
      </p:sp>
    </p:spTree>
    <p:extLst>
      <p:ext uri="{BB962C8B-B14F-4D97-AF65-F5344CB8AC3E}">
        <p14:creationId xmlns:p14="http://schemas.microsoft.com/office/powerpoint/2010/main" val="3030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20BBB8-131A-A749-AEEB-F2C26DAAE6D8}"/>
              </a:ext>
            </a:extLst>
          </p:cNvPr>
          <p:cNvPicPr>
            <a:picLocks noGrp="1" noChangeAspect="1"/>
          </p:cNvPicPr>
          <p:nvPr>
            <p:ph idx="1"/>
          </p:nvPr>
        </p:nvPicPr>
        <p:blipFill>
          <a:blip r:embed="rId2"/>
          <a:stretch>
            <a:fillRect/>
          </a:stretch>
        </p:blipFill>
        <p:spPr>
          <a:xfrm>
            <a:off x="1" y="1"/>
            <a:ext cx="12192000" cy="6857999"/>
          </a:xfrm>
          <a:prstGeom prst="rect">
            <a:avLst/>
          </a:prstGeom>
        </p:spPr>
      </p:pic>
    </p:spTree>
    <p:extLst>
      <p:ext uri="{BB962C8B-B14F-4D97-AF65-F5344CB8AC3E}">
        <p14:creationId xmlns:p14="http://schemas.microsoft.com/office/powerpoint/2010/main" val="2433586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202EB-34D1-DD4E-98BD-E773A7136766}"/>
              </a:ext>
            </a:extLst>
          </p:cNvPr>
          <p:cNvSpPr>
            <a:spLocks noGrp="1"/>
          </p:cNvSpPr>
          <p:nvPr>
            <p:ph idx="1"/>
          </p:nvPr>
        </p:nvSpPr>
        <p:spPr>
          <a:xfrm>
            <a:off x="2529577" y="198783"/>
            <a:ext cx="9347684" cy="6199457"/>
          </a:xfrm>
        </p:spPr>
        <p:txBody>
          <a:bodyPr/>
          <a:lstStyle/>
          <a:p>
            <a:endParaRPr lang="en-US" dirty="0"/>
          </a:p>
          <a:p>
            <a:endParaRPr lang="en-US" dirty="0"/>
          </a:p>
          <a:p>
            <a:endParaRPr lang="en-US" dirty="0"/>
          </a:p>
        </p:txBody>
      </p:sp>
      <p:pic>
        <p:nvPicPr>
          <p:cNvPr id="4" name="Picture 3">
            <a:extLst>
              <a:ext uri="{FF2B5EF4-FFF2-40B4-BE49-F238E27FC236}">
                <a16:creationId xmlns:a16="http://schemas.microsoft.com/office/drawing/2014/main" id="{B0B67DCE-612F-D045-B2E8-8641848879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2926892"/>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Override1.xml><?xml version="1.0" encoding="utf-8"?>
<a:themeOverride xmlns:a="http://schemas.openxmlformats.org/drawingml/2006/main">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ppt/theme/themeOverride2.xml><?xml version="1.0" encoding="utf-8"?>
<a:themeOverride xmlns:a="http://schemas.openxmlformats.org/drawingml/2006/main">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themeOverride>
</file>

<file path=docProps/app.xml><?xml version="1.0" encoding="utf-8"?>
<Properties xmlns="http://schemas.openxmlformats.org/officeDocument/2006/extended-properties" xmlns:vt="http://schemas.openxmlformats.org/officeDocument/2006/docPropsVTypes">
  <Template/>
  <TotalTime>1622</TotalTime>
  <Words>840</Words>
  <Application>Microsoft Office PowerPoint</Application>
  <PresentationFormat>Widescreen</PresentationFormat>
  <Paragraphs>118</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Century Gothic</vt:lpstr>
      <vt:lpstr>Wingdings 3</vt:lpstr>
      <vt:lpstr>Wisp</vt:lpstr>
      <vt:lpstr>PowerPoint Presentation</vt:lpstr>
      <vt:lpstr>To Each His 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Each His Own</dc:title>
  <dc:creator>Karen Duncan</dc:creator>
  <cp:lastModifiedBy>Karen Duncan</cp:lastModifiedBy>
  <cp:revision>65</cp:revision>
  <dcterms:created xsi:type="dcterms:W3CDTF">2021-08-22T15:57:20Z</dcterms:created>
  <dcterms:modified xsi:type="dcterms:W3CDTF">2024-02-08T15:45:47Z</dcterms:modified>
</cp:coreProperties>
</file>