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5" r:id="rId5"/>
    <p:sldId id="306" r:id="rId6"/>
    <p:sldId id="322" r:id="rId7"/>
    <p:sldId id="323" r:id="rId8"/>
    <p:sldId id="326" r:id="rId9"/>
    <p:sldId id="328" r:id="rId10"/>
    <p:sldId id="327" r:id="rId11"/>
    <p:sldId id="330" r:id="rId12"/>
    <p:sldId id="329" r:id="rId13"/>
    <p:sldId id="331" r:id="rId14"/>
    <p:sldId id="336" r:id="rId15"/>
    <p:sldId id="337" r:id="rId16"/>
    <p:sldId id="338" r:id="rId17"/>
    <p:sldId id="335" r:id="rId18"/>
    <p:sldId id="333" r:id="rId19"/>
    <p:sldId id="325" r:id="rId20"/>
    <p:sldId id="324"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79" autoAdjust="0"/>
  </p:normalViewPr>
  <p:slideViewPr>
    <p:cSldViewPr snapToGrid="0">
      <p:cViewPr varScale="1">
        <p:scale>
          <a:sx n="59" d="100"/>
          <a:sy n="59" d="100"/>
        </p:scale>
        <p:origin x="102" y="149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2/8/2024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dirty="0"/>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dirty="0"/>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dirty="0"/>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dirty="0"/>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dirty="0"/>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KarenD.CoDA@gmail.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39836" y="3256371"/>
            <a:ext cx="5112327" cy="770313"/>
          </a:xfrm>
        </p:spPr>
        <p:txBody>
          <a:bodyPr/>
          <a:lstStyle/>
          <a:p>
            <a:br>
              <a:rPr lang="en-US" dirty="0"/>
            </a:br>
            <a:r>
              <a:rPr lang="en-US" sz="4400" dirty="0"/>
              <a:t>How Low </a:t>
            </a:r>
            <a:br>
              <a:rPr lang="en-US" sz="4400" dirty="0"/>
            </a:br>
            <a:r>
              <a:rPr lang="en-US" sz="4400" dirty="0"/>
              <a:t>Can You Go?</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Karen D 2022</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0BD6055D-62F6-CE41-DF1B-60C6C0DF29C5}"/>
              </a:ext>
            </a:extLst>
          </p:cNvPr>
          <p:cNvSpPr txBox="1"/>
          <p:nvPr/>
        </p:nvSpPr>
        <p:spPr>
          <a:xfrm>
            <a:off x="1748027" y="1397675"/>
            <a:ext cx="8695943" cy="3539430"/>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When my grade reflected my behavior I got mad at her- thinking it confirmed what my friends had said about her, and passing that information on to other people so they would be warned. The truth is- </a:t>
            </a:r>
            <a:r>
              <a:rPr lang="en-US" sz="2800" dirty="0">
                <a:latin typeface="Calibri" panose="020F0502020204030204" pitchFamily="34" charset="0"/>
                <a:ea typeface="Calibri" panose="020F0502020204030204" pitchFamily="34" charset="0"/>
                <a:cs typeface="Times New Roman" panose="02020603050405020304" pitchFamily="18" charset="0"/>
              </a:rPr>
              <a:t>Algebra</a:t>
            </a:r>
            <a:r>
              <a:rPr lang="en-US" sz="2800" dirty="0">
                <a:effectLst/>
                <a:latin typeface="Calibri" panose="020F0502020204030204" pitchFamily="34" charset="0"/>
                <a:ea typeface="Calibri" panose="020F0502020204030204" pitchFamily="34" charset="0"/>
                <a:cs typeface="Times New Roman" panose="02020603050405020304" pitchFamily="18" charset="0"/>
              </a:rPr>
              <a:t> was not my best subject, and I was too afraid to ask her for help, fearing what she might say or do to me.</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 earned the grade I got. </a:t>
            </a:r>
          </a:p>
        </p:txBody>
      </p:sp>
    </p:spTree>
    <p:extLst>
      <p:ext uri="{BB962C8B-B14F-4D97-AF65-F5344CB8AC3E}">
        <p14:creationId xmlns:p14="http://schemas.microsoft.com/office/powerpoint/2010/main" val="295215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14B064-A439-808B-C7BD-518491E0B8C2}"/>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11</a:t>
            </a:fld>
            <a:endParaRPr lang="en-US" dirty="0"/>
          </a:p>
        </p:txBody>
      </p:sp>
      <p:sp>
        <p:nvSpPr>
          <p:cNvPr id="8" name="Content Placeholder 7">
            <a:extLst>
              <a:ext uri="{FF2B5EF4-FFF2-40B4-BE49-F238E27FC236}">
                <a16:creationId xmlns:a16="http://schemas.microsoft.com/office/drawing/2014/main" id="{674522E0-0EFD-7618-9411-DD6D525A9E4A}"/>
              </a:ext>
            </a:extLst>
          </p:cNvPr>
          <p:cNvSpPr>
            <a:spLocks noGrp="1"/>
          </p:cNvSpPr>
          <p:nvPr>
            <p:ph idx="1"/>
          </p:nvPr>
        </p:nvSpPr>
        <p:spPr>
          <a:xfrm>
            <a:off x="0" y="0"/>
            <a:ext cx="12192000" cy="798022"/>
          </a:xfrm>
        </p:spPr>
        <p:txBody>
          <a:bodyPr/>
          <a:lstStyle/>
          <a:p>
            <a:r>
              <a:rPr lang="en-US" dirty="0"/>
              <a:t> What was said or done:				Mrs. Smith gave me a D in Algebra</a:t>
            </a:r>
          </a:p>
        </p:txBody>
      </p:sp>
      <p:sp>
        <p:nvSpPr>
          <p:cNvPr id="11" name="TextBox 10">
            <a:extLst>
              <a:ext uri="{FF2B5EF4-FFF2-40B4-BE49-F238E27FC236}">
                <a16:creationId xmlns:a16="http://schemas.microsoft.com/office/drawing/2014/main" id="{83C249D1-5421-CCF9-EE3F-5A2B18D8AF55}"/>
              </a:ext>
            </a:extLst>
          </p:cNvPr>
          <p:cNvSpPr txBox="1"/>
          <p:nvPr/>
        </p:nvSpPr>
        <p:spPr>
          <a:xfrm>
            <a:off x="282634" y="798022"/>
            <a:ext cx="5286894" cy="1384995"/>
          </a:xfrm>
          <a:prstGeom prst="rect">
            <a:avLst/>
          </a:prstGeom>
          <a:noFill/>
        </p:spPr>
        <p:txBody>
          <a:bodyPr wrap="square" rtlCol="0">
            <a:spAutoFit/>
          </a:bodyPr>
          <a:lstStyle/>
          <a:p>
            <a:r>
              <a:rPr lang="en-US" sz="2800" dirty="0"/>
              <a:t>Did it affect you emotionally,   physically, sexually, spiritually, or intellectually:</a:t>
            </a:r>
          </a:p>
        </p:txBody>
      </p:sp>
      <p:sp>
        <p:nvSpPr>
          <p:cNvPr id="14" name="TextBox 13">
            <a:extLst>
              <a:ext uri="{FF2B5EF4-FFF2-40B4-BE49-F238E27FC236}">
                <a16:creationId xmlns:a16="http://schemas.microsoft.com/office/drawing/2014/main" id="{912FFEF2-69A6-FF3F-4FF3-0BF884BDC173}"/>
              </a:ext>
            </a:extLst>
          </p:cNvPr>
          <p:cNvSpPr txBox="1"/>
          <p:nvPr/>
        </p:nvSpPr>
        <p:spPr>
          <a:xfrm>
            <a:off x="6472845" y="1116791"/>
            <a:ext cx="2495670" cy="800219"/>
          </a:xfrm>
          <a:prstGeom prst="rect">
            <a:avLst/>
          </a:prstGeom>
          <a:noFill/>
        </p:spPr>
        <p:txBody>
          <a:bodyPr wrap="square" rtlCol="0">
            <a:spAutoFit/>
          </a:bodyPr>
          <a:lstStyle/>
          <a:p>
            <a:r>
              <a:rPr lang="en-US" sz="2800" dirty="0"/>
              <a:t>Intellectually</a:t>
            </a:r>
          </a:p>
          <a:p>
            <a:endParaRPr lang="en-US" dirty="0"/>
          </a:p>
        </p:txBody>
      </p:sp>
      <p:sp>
        <p:nvSpPr>
          <p:cNvPr id="15" name="TextBox 14">
            <a:extLst>
              <a:ext uri="{FF2B5EF4-FFF2-40B4-BE49-F238E27FC236}">
                <a16:creationId xmlns:a16="http://schemas.microsoft.com/office/drawing/2014/main" id="{7BBA7998-3D35-5C8F-7867-E5343FE50EA6}"/>
              </a:ext>
            </a:extLst>
          </p:cNvPr>
          <p:cNvSpPr txBox="1"/>
          <p:nvPr/>
        </p:nvSpPr>
        <p:spPr>
          <a:xfrm>
            <a:off x="282634" y="2623078"/>
            <a:ext cx="5153890" cy="1815882"/>
          </a:xfrm>
          <a:prstGeom prst="rect">
            <a:avLst/>
          </a:prstGeom>
          <a:noFill/>
        </p:spPr>
        <p:txBody>
          <a:bodyPr wrap="square" rtlCol="0">
            <a:spAutoFit/>
          </a:bodyPr>
          <a:lstStyle/>
          <a:p>
            <a:r>
              <a:rPr lang="en-US" sz="2800" dirty="0"/>
              <a:t>What Patten did you react with (Control, Low Self Esteem, Compliance, Denial, or Avoidance</a:t>
            </a:r>
          </a:p>
          <a:p>
            <a:endParaRPr lang="en-US" sz="2800" dirty="0"/>
          </a:p>
        </p:txBody>
      </p:sp>
      <p:sp>
        <p:nvSpPr>
          <p:cNvPr id="16" name="TextBox 15">
            <a:extLst>
              <a:ext uri="{FF2B5EF4-FFF2-40B4-BE49-F238E27FC236}">
                <a16:creationId xmlns:a16="http://schemas.microsoft.com/office/drawing/2014/main" id="{4E230584-24F4-F545-41D6-BF117A0FBBED}"/>
              </a:ext>
            </a:extLst>
          </p:cNvPr>
          <p:cNvSpPr txBox="1"/>
          <p:nvPr/>
        </p:nvSpPr>
        <p:spPr>
          <a:xfrm>
            <a:off x="6472845" y="2623078"/>
            <a:ext cx="5115097" cy="1231106"/>
          </a:xfrm>
          <a:prstGeom prst="rect">
            <a:avLst/>
          </a:prstGeom>
          <a:noFill/>
        </p:spPr>
        <p:txBody>
          <a:bodyPr wrap="square" rtlCol="0">
            <a:spAutoFit/>
          </a:bodyPr>
          <a:lstStyle/>
          <a:p>
            <a:r>
              <a:rPr lang="en-US" sz="2800" dirty="0"/>
              <a:t>Avoidance- “Suppress feelings or needs to avoid feeling vulnerable”</a:t>
            </a:r>
          </a:p>
          <a:p>
            <a:endParaRPr lang="en-US" dirty="0"/>
          </a:p>
        </p:txBody>
      </p:sp>
      <p:sp>
        <p:nvSpPr>
          <p:cNvPr id="17" name="TextBox 16">
            <a:extLst>
              <a:ext uri="{FF2B5EF4-FFF2-40B4-BE49-F238E27FC236}">
                <a16:creationId xmlns:a16="http://schemas.microsoft.com/office/drawing/2014/main" id="{5CE321E1-64A6-6368-62B1-1B0B80222046}"/>
              </a:ext>
            </a:extLst>
          </p:cNvPr>
          <p:cNvSpPr txBox="1"/>
          <p:nvPr/>
        </p:nvSpPr>
        <p:spPr>
          <a:xfrm>
            <a:off x="282634" y="3953589"/>
            <a:ext cx="4871257" cy="2092881"/>
          </a:xfrm>
          <a:prstGeom prst="rect">
            <a:avLst/>
          </a:prstGeom>
          <a:noFill/>
        </p:spPr>
        <p:txBody>
          <a:bodyPr wrap="square" rtlCol="0">
            <a:spAutoFit/>
          </a:bodyPr>
          <a:lstStyle/>
          <a:p>
            <a:endParaRPr lang="en-US" sz="2800" dirty="0"/>
          </a:p>
          <a:p>
            <a:r>
              <a:rPr lang="en-US" sz="2800" dirty="0"/>
              <a:t>What was my old idea (If I do or say this, they will do or say that, and then I’ll be happy or safe</a:t>
            </a:r>
          </a:p>
          <a:p>
            <a:endParaRPr lang="en-US" dirty="0"/>
          </a:p>
        </p:txBody>
      </p:sp>
      <p:sp>
        <p:nvSpPr>
          <p:cNvPr id="18" name="TextBox 17">
            <a:extLst>
              <a:ext uri="{FF2B5EF4-FFF2-40B4-BE49-F238E27FC236}">
                <a16:creationId xmlns:a16="http://schemas.microsoft.com/office/drawing/2014/main" id="{0CFC2740-B67E-92D2-ACE5-1EF8870D2D92}"/>
              </a:ext>
            </a:extLst>
          </p:cNvPr>
          <p:cNvSpPr txBox="1"/>
          <p:nvPr/>
        </p:nvSpPr>
        <p:spPr>
          <a:xfrm>
            <a:off x="6472845" y="4569142"/>
            <a:ext cx="4871256" cy="954107"/>
          </a:xfrm>
          <a:prstGeom prst="rect">
            <a:avLst/>
          </a:prstGeom>
          <a:noFill/>
        </p:spPr>
        <p:txBody>
          <a:bodyPr wrap="square" rtlCol="0">
            <a:spAutoFit/>
          </a:bodyPr>
          <a:lstStyle/>
          <a:p>
            <a:r>
              <a:rPr lang="en-US" sz="2800" dirty="0"/>
              <a:t>If I ask for help she’ll know I’m stupid, so I’ll stay silent and safe</a:t>
            </a:r>
          </a:p>
        </p:txBody>
      </p:sp>
    </p:spTree>
    <p:extLst>
      <p:ext uri="{BB962C8B-B14F-4D97-AF65-F5344CB8AC3E}">
        <p14:creationId xmlns:p14="http://schemas.microsoft.com/office/powerpoint/2010/main" val="317271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14B064-A439-808B-C7BD-518491E0B8C2}"/>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12</a:t>
            </a:fld>
            <a:endParaRPr lang="en-US" dirty="0"/>
          </a:p>
        </p:txBody>
      </p:sp>
      <p:sp>
        <p:nvSpPr>
          <p:cNvPr id="11" name="TextBox 10">
            <a:extLst>
              <a:ext uri="{FF2B5EF4-FFF2-40B4-BE49-F238E27FC236}">
                <a16:creationId xmlns:a16="http://schemas.microsoft.com/office/drawing/2014/main" id="{83C249D1-5421-CCF9-EE3F-5A2B18D8AF55}"/>
              </a:ext>
            </a:extLst>
          </p:cNvPr>
          <p:cNvSpPr txBox="1"/>
          <p:nvPr/>
        </p:nvSpPr>
        <p:spPr>
          <a:xfrm>
            <a:off x="232757" y="2918691"/>
            <a:ext cx="5286894" cy="523220"/>
          </a:xfrm>
          <a:prstGeom prst="rect">
            <a:avLst/>
          </a:prstGeom>
          <a:noFill/>
        </p:spPr>
        <p:txBody>
          <a:bodyPr wrap="square" rtlCol="0">
            <a:spAutoFit/>
          </a:bodyPr>
          <a:lstStyle/>
          <a:p>
            <a:r>
              <a:rPr lang="en-US" sz="2800" dirty="0"/>
              <a:t>How was your pride affected:</a:t>
            </a:r>
          </a:p>
        </p:txBody>
      </p:sp>
      <p:sp>
        <p:nvSpPr>
          <p:cNvPr id="14" name="TextBox 13">
            <a:extLst>
              <a:ext uri="{FF2B5EF4-FFF2-40B4-BE49-F238E27FC236}">
                <a16:creationId xmlns:a16="http://schemas.microsoft.com/office/drawing/2014/main" id="{912FFEF2-69A6-FF3F-4FF3-0BF884BDC173}"/>
              </a:ext>
            </a:extLst>
          </p:cNvPr>
          <p:cNvSpPr txBox="1"/>
          <p:nvPr/>
        </p:nvSpPr>
        <p:spPr>
          <a:xfrm>
            <a:off x="6373092" y="2892811"/>
            <a:ext cx="4548912" cy="2092881"/>
          </a:xfrm>
          <a:prstGeom prst="rect">
            <a:avLst/>
          </a:prstGeom>
          <a:noFill/>
        </p:spPr>
        <p:txBody>
          <a:bodyPr wrap="square" rtlCol="0">
            <a:spAutoFit/>
          </a:bodyPr>
          <a:lstStyle/>
          <a:p>
            <a:r>
              <a:rPr lang="en-US" sz="2800" dirty="0"/>
              <a:t>She should know that I need help and not just ignore me. Why am I so invisible?</a:t>
            </a:r>
          </a:p>
          <a:p>
            <a:endParaRPr lang="en-US" sz="2800" dirty="0"/>
          </a:p>
          <a:p>
            <a:endParaRPr lang="en-US" dirty="0"/>
          </a:p>
        </p:txBody>
      </p:sp>
      <p:sp>
        <p:nvSpPr>
          <p:cNvPr id="15" name="TextBox 14">
            <a:extLst>
              <a:ext uri="{FF2B5EF4-FFF2-40B4-BE49-F238E27FC236}">
                <a16:creationId xmlns:a16="http://schemas.microsoft.com/office/drawing/2014/main" id="{7BBA7998-3D35-5C8F-7867-E5343FE50EA6}"/>
              </a:ext>
            </a:extLst>
          </p:cNvPr>
          <p:cNvSpPr txBox="1"/>
          <p:nvPr/>
        </p:nvSpPr>
        <p:spPr>
          <a:xfrm>
            <a:off x="141317" y="4753808"/>
            <a:ext cx="5153890" cy="954107"/>
          </a:xfrm>
          <a:prstGeom prst="rect">
            <a:avLst/>
          </a:prstGeom>
          <a:noFill/>
        </p:spPr>
        <p:txBody>
          <a:bodyPr wrap="square" rtlCol="0">
            <a:spAutoFit/>
          </a:bodyPr>
          <a:lstStyle/>
          <a:p>
            <a:r>
              <a:rPr lang="en-US" sz="2800" dirty="0"/>
              <a:t>What were the consequences to the relationship</a:t>
            </a:r>
          </a:p>
        </p:txBody>
      </p:sp>
      <p:sp>
        <p:nvSpPr>
          <p:cNvPr id="16" name="TextBox 15">
            <a:extLst>
              <a:ext uri="{FF2B5EF4-FFF2-40B4-BE49-F238E27FC236}">
                <a16:creationId xmlns:a16="http://schemas.microsoft.com/office/drawing/2014/main" id="{4E230584-24F4-F545-41D6-BF117A0FBBED}"/>
              </a:ext>
            </a:extLst>
          </p:cNvPr>
          <p:cNvSpPr txBox="1"/>
          <p:nvPr/>
        </p:nvSpPr>
        <p:spPr>
          <a:xfrm>
            <a:off x="6373092" y="4753807"/>
            <a:ext cx="5115097" cy="1384995"/>
          </a:xfrm>
          <a:prstGeom prst="rect">
            <a:avLst/>
          </a:prstGeom>
          <a:noFill/>
        </p:spPr>
        <p:txBody>
          <a:bodyPr wrap="square" rtlCol="0">
            <a:spAutoFit/>
          </a:bodyPr>
          <a:lstStyle/>
          <a:p>
            <a:r>
              <a:rPr lang="en-US" sz="2800" dirty="0"/>
              <a:t>I resented her for not caring about me so I never approached her, I just stayed mad at her.</a:t>
            </a:r>
          </a:p>
        </p:txBody>
      </p:sp>
      <p:sp>
        <p:nvSpPr>
          <p:cNvPr id="17" name="TextBox 16">
            <a:extLst>
              <a:ext uri="{FF2B5EF4-FFF2-40B4-BE49-F238E27FC236}">
                <a16:creationId xmlns:a16="http://schemas.microsoft.com/office/drawing/2014/main" id="{5CE321E1-64A6-6368-62B1-1B0B80222046}"/>
              </a:ext>
            </a:extLst>
          </p:cNvPr>
          <p:cNvSpPr txBox="1"/>
          <p:nvPr/>
        </p:nvSpPr>
        <p:spPr>
          <a:xfrm>
            <a:off x="282633" y="745019"/>
            <a:ext cx="4871257" cy="1384995"/>
          </a:xfrm>
          <a:prstGeom prst="rect">
            <a:avLst/>
          </a:prstGeom>
          <a:noFill/>
        </p:spPr>
        <p:txBody>
          <a:bodyPr wrap="square" rtlCol="0">
            <a:spAutoFit/>
          </a:bodyPr>
          <a:lstStyle/>
          <a:p>
            <a:endParaRPr lang="en-US" sz="2800" dirty="0"/>
          </a:p>
          <a:p>
            <a:r>
              <a:rPr lang="en-US" sz="2800" dirty="0"/>
              <a:t>What Pattern are you using to maintain the relationship</a:t>
            </a:r>
          </a:p>
        </p:txBody>
      </p:sp>
      <p:sp>
        <p:nvSpPr>
          <p:cNvPr id="4" name="TextBox 3">
            <a:extLst>
              <a:ext uri="{FF2B5EF4-FFF2-40B4-BE49-F238E27FC236}">
                <a16:creationId xmlns:a16="http://schemas.microsoft.com/office/drawing/2014/main" id="{4BD48376-C68A-E8BA-4943-1CC869BCE8B9}"/>
              </a:ext>
            </a:extLst>
          </p:cNvPr>
          <p:cNvSpPr txBox="1"/>
          <p:nvPr/>
        </p:nvSpPr>
        <p:spPr>
          <a:xfrm>
            <a:off x="6373093" y="1252850"/>
            <a:ext cx="5115096" cy="1815882"/>
          </a:xfrm>
          <a:prstGeom prst="rect">
            <a:avLst/>
          </a:prstGeom>
          <a:noFill/>
        </p:spPr>
        <p:txBody>
          <a:bodyPr wrap="square" rtlCol="0">
            <a:spAutoFit/>
          </a:bodyPr>
          <a:lstStyle/>
          <a:p>
            <a:r>
              <a:rPr lang="en-US" sz="2800" dirty="0"/>
              <a:t>Low Self Esteem- Perceive themselves as unlovable, not worthwhile</a:t>
            </a:r>
          </a:p>
          <a:p>
            <a:endParaRPr lang="en-US" sz="2800" dirty="0"/>
          </a:p>
        </p:txBody>
      </p:sp>
    </p:spTree>
    <p:extLst>
      <p:ext uri="{BB962C8B-B14F-4D97-AF65-F5344CB8AC3E}">
        <p14:creationId xmlns:p14="http://schemas.microsoft.com/office/powerpoint/2010/main" val="167756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14B064-A439-808B-C7BD-518491E0B8C2}"/>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13</a:t>
            </a:fld>
            <a:endParaRPr lang="en-US" dirty="0"/>
          </a:p>
        </p:txBody>
      </p:sp>
      <p:sp>
        <p:nvSpPr>
          <p:cNvPr id="15" name="TextBox 14">
            <a:extLst>
              <a:ext uri="{FF2B5EF4-FFF2-40B4-BE49-F238E27FC236}">
                <a16:creationId xmlns:a16="http://schemas.microsoft.com/office/drawing/2014/main" id="{7BBA7998-3D35-5C8F-7867-E5343FE50EA6}"/>
              </a:ext>
            </a:extLst>
          </p:cNvPr>
          <p:cNvSpPr txBox="1"/>
          <p:nvPr/>
        </p:nvSpPr>
        <p:spPr>
          <a:xfrm>
            <a:off x="63732" y="1441374"/>
            <a:ext cx="5153890" cy="954107"/>
          </a:xfrm>
          <a:prstGeom prst="rect">
            <a:avLst/>
          </a:prstGeom>
          <a:noFill/>
        </p:spPr>
        <p:txBody>
          <a:bodyPr wrap="square" rtlCol="0">
            <a:spAutoFit/>
          </a:bodyPr>
          <a:lstStyle/>
          <a:p>
            <a:r>
              <a:rPr lang="en-US" sz="2800" dirty="0"/>
              <a:t>What would you do differently if you had a ‘do-over’ </a:t>
            </a:r>
          </a:p>
        </p:txBody>
      </p:sp>
      <p:sp>
        <p:nvSpPr>
          <p:cNvPr id="16" name="TextBox 15">
            <a:extLst>
              <a:ext uri="{FF2B5EF4-FFF2-40B4-BE49-F238E27FC236}">
                <a16:creationId xmlns:a16="http://schemas.microsoft.com/office/drawing/2014/main" id="{4E230584-24F4-F545-41D6-BF117A0FBBED}"/>
              </a:ext>
            </a:extLst>
          </p:cNvPr>
          <p:cNvSpPr txBox="1"/>
          <p:nvPr/>
        </p:nvSpPr>
        <p:spPr>
          <a:xfrm>
            <a:off x="6306591" y="1441374"/>
            <a:ext cx="5115097" cy="1384995"/>
          </a:xfrm>
          <a:prstGeom prst="rect">
            <a:avLst/>
          </a:prstGeom>
          <a:noFill/>
        </p:spPr>
        <p:txBody>
          <a:bodyPr wrap="square" rtlCol="0">
            <a:spAutoFit/>
          </a:bodyPr>
          <a:lstStyle/>
          <a:p>
            <a:r>
              <a:rPr lang="en-US" sz="2800" dirty="0"/>
              <a:t>I would ask for help, knowing that asking for help doesn’t mean I’m stupid.  </a:t>
            </a:r>
          </a:p>
        </p:txBody>
      </p:sp>
      <p:sp>
        <p:nvSpPr>
          <p:cNvPr id="2" name="TextBox 1">
            <a:extLst>
              <a:ext uri="{FF2B5EF4-FFF2-40B4-BE49-F238E27FC236}">
                <a16:creationId xmlns:a16="http://schemas.microsoft.com/office/drawing/2014/main" id="{FBCF7872-1001-9CDB-53E5-C8D7B05B9DE3}"/>
              </a:ext>
            </a:extLst>
          </p:cNvPr>
          <p:cNvSpPr txBox="1"/>
          <p:nvPr/>
        </p:nvSpPr>
        <p:spPr>
          <a:xfrm>
            <a:off x="6306591" y="3776888"/>
            <a:ext cx="4438996" cy="1815882"/>
          </a:xfrm>
          <a:prstGeom prst="rect">
            <a:avLst/>
          </a:prstGeom>
          <a:noFill/>
        </p:spPr>
        <p:txBody>
          <a:bodyPr wrap="square" rtlCol="0">
            <a:spAutoFit/>
          </a:bodyPr>
          <a:lstStyle/>
          <a:p>
            <a:r>
              <a:rPr lang="en-US" sz="2800" dirty="0"/>
              <a:t>Step 4 uncovered the truth of what I did to sabotage myself. I didn’t have to get a D in that class- I did that to myself. </a:t>
            </a:r>
          </a:p>
        </p:txBody>
      </p:sp>
      <p:sp>
        <p:nvSpPr>
          <p:cNvPr id="3" name="TextBox 2">
            <a:extLst>
              <a:ext uri="{FF2B5EF4-FFF2-40B4-BE49-F238E27FC236}">
                <a16:creationId xmlns:a16="http://schemas.microsoft.com/office/drawing/2014/main" id="{780C3869-6BEB-4CF3-4314-C13AF4AE1730}"/>
              </a:ext>
            </a:extLst>
          </p:cNvPr>
          <p:cNvSpPr txBox="1"/>
          <p:nvPr/>
        </p:nvSpPr>
        <p:spPr>
          <a:xfrm>
            <a:off x="266007" y="3776888"/>
            <a:ext cx="3524596" cy="800219"/>
          </a:xfrm>
          <a:prstGeom prst="rect">
            <a:avLst/>
          </a:prstGeom>
          <a:noFill/>
        </p:spPr>
        <p:txBody>
          <a:bodyPr wrap="square" rtlCol="0">
            <a:spAutoFit/>
          </a:bodyPr>
          <a:lstStyle/>
          <a:p>
            <a:r>
              <a:rPr lang="en-US" sz="2800" dirty="0"/>
              <a:t>What did you learn</a:t>
            </a:r>
          </a:p>
          <a:p>
            <a:endParaRPr lang="en-US" dirty="0"/>
          </a:p>
        </p:txBody>
      </p:sp>
    </p:spTree>
    <p:extLst>
      <p:ext uri="{BB962C8B-B14F-4D97-AF65-F5344CB8AC3E}">
        <p14:creationId xmlns:p14="http://schemas.microsoft.com/office/powerpoint/2010/main" val="105434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32995" y="1339180"/>
            <a:ext cx="8726009" cy="3498828"/>
          </a:xfrm>
        </p:spPr>
        <p:txBody>
          <a:bodyPr>
            <a:normAutofit fontScale="90000"/>
          </a:bodyPr>
          <a:lstStyle/>
          <a:p>
            <a:pPr algn="l"/>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For my amend, since I couldn’t get ahold of Mrs. Smith, I took a free online algebra course.  I found out that I actually like Algebra.  </a:t>
            </a:r>
            <a:r>
              <a:rPr lang="en-US" sz="2800" dirty="0">
                <a:latin typeface="Calibri" panose="020F0502020204030204" pitchFamily="34" charset="0"/>
                <a:ea typeface="Calibri" panose="020F0502020204030204" pitchFamily="34" charset="0"/>
                <a:cs typeface="Times New Roman" panose="02020603050405020304" pitchFamily="18" charset="0"/>
              </a:rPr>
              <a:t>I really enjoy learning it!  </a:t>
            </a:r>
            <a:br>
              <a:rPr lang="en-US" sz="2800" dirty="0">
                <a:latin typeface="Calibri" panose="020F0502020204030204" pitchFamily="34" charset="0"/>
                <a:ea typeface="Calibri" panose="020F0502020204030204" pitchFamily="34" charset="0"/>
                <a:cs typeface="Times New Roman" panose="02020603050405020304" pitchFamily="18" charset="0"/>
              </a:rPr>
            </a:b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I found out that I’m not stupid after all. That’s just another lie I was telling myself.  </a:t>
            </a:r>
            <a:br>
              <a:rPr lang="en-US" sz="2800" dirty="0">
                <a:latin typeface="Calibri" panose="020F0502020204030204" pitchFamily="34" charset="0"/>
                <a:ea typeface="Calibri" panose="020F0502020204030204" pitchFamily="34" charset="0"/>
                <a:cs typeface="Times New Roman" panose="02020603050405020304" pitchFamily="18" charset="0"/>
              </a:rPr>
            </a:b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404225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0B1A4529-4DC9-ECE2-95B8-6FE3C434E854}"/>
              </a:ext>
            </a:extLst>
          </p:cNvPr>
          <p:cNvSpPr txBox="1"/>
          <p:nvPr/>
        </p:nvSpPr>
        <p:spPr>
          <a:xfrm>
            <a:off x="2032462" y="1389887"/>
            <a:ext cx="8695944" cy="3108543"/>
          </a:xfrm>
          <a:prstGeom prst="rect">
            <a:avLst/>
          </a:prstGeom>
          <a:noFill/>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Where did I get that lie? Both of my sisters were straight  ‘A’ students and I wasn’t. </a:t>
            </a:r>
          </a:p>
          <a:p>
            <a:endParaRPr lang="en-US" sz="2800" dirty="0">
              <a:latin typeface="Calibri" panose="020F0502020204030204" pitchFamily="34" charset="0"/>
              <a:cs typeface="Times New Roman" panose="02020603050405020304" pitchFamily="18" charset="0"/>
            </a:endParaRPr>
          </a:p>
          <a:p>
            <a:r>
              <a:rPr lang="en-US" sz="2800" dirty="0">
                <a:latin typeface="Calibri" panose="020F0502020204030204" pitchFamily="34" charset="0"/>
                <a:cs typeface="Times New Roman" panose="02020603050405020304" pitchFamily="18" charset="0"/>
              </a:rPr>
              <a:t>I put my mother’s face on Mrs. Smiths’ face and assumed they were seeing me the same way.  I never saw my teacher, I saw my mom.  I am responsible for that.</a:t>
            </a:r>
          </a:p>
          <a:p>
            <a:endParaRPr lang="en-US" sz="2800" dirty="0"/>
          </a:p>
        </p:txBody>
      </p:sp>
    </p:spTree>
    <p:extLst>
      <p:ext uri="{BB962C8B-B14F-4D97-AF65-F5344CB8AC3E}">
        <p14:creationId xmlns:p14="http://schemas.microsoft.com/office/powerpoint/2010/main" val="274859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5169F6F5-2080-D681-B7B6-C0F6474000BF}"/>
              </a:ext>
            </a:extLst>
          </p:cNvPr>
          <p:cNvSpPr txBox="1"/>
          <p:nvPr/>
        </p:nvSpPr>
        <p:spPr>
          <a:xfrm>
            <a:off x="2280458" y="1389887"/>
            <a:ext cx="7631083" cy="2554545"/>
          </a:xfrm>
          <a:prstGeom prst="rect">
            <a:avLst/>
          </a:prstGeom>
          <a:noFill/>
        </p:spPr>
        <p:txBody>
          <a:bodyPr wrap="square" rtlCol="0">
            <a:spAutoFit/>
          </a:bodyPr>
          <a:lstStyle/>
          <a:p>
            <a:r>
              <a:rPr lang="en-US" sz="3200" dirty="0"/>
              <a:t>Page 49 of the CoDA blue book tells us:</a:t>
            </a:r>
          </a:p>
          <a:p>
            <a:endParaRPr lang="en-US" sz="3200" dirty="0"/>
          </a:p>
          <a:p>
            <a:r>
              <a:rPr lang="en-US" sz="3200" dirty="0"/>
              <a:t>Today, we’re not victims.  We can’t blame people, places or things for our problems or Codependent behaviors anymore.</a:t>
            </a:r>
          </a:p>
        </p:txBody>
      </p:sp>
    </p:spTree>
    <p:extLst>
      <p:ext uri="{BB962C8B-B14F-4D97-AF65-F5344CB8AC3E}">
        <p14:creationId xmlns:p14="http://schemas.microsoft.com/office/powerpoint/2010/main" val="97917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68028550-1352-2BD3-468F-463328FA16A3}"/>
              </a:ext>
            </a:extLst>
          </p:cNvPr>
          <p:cNvSpPr txBox="1"/>
          <p:nvPr/>
        </p:nvSpPr>
        <p:spPr>
          <a:xfrm flipH="1">
            <a:off x="2144683" y="1389887"/>
            <a:ext cx="5935287" cy="3539430"/>
          </a:xfrm>
          <a:prstGeom prst="rect">
            <a:avLst/>
          </a:prstGeom>
          <a:noFill/>
        </p:spPr>
        <p:txBody>
          <a:bodyPr wrap="square" rtlCol="0">
            <a:spAutoFit/>
          </a:bodyPr>
          <a:lstStyle/>
          <a:p>
            <a:r>
              <a:rPr lang="en-US" sz="2800" dirty="0"/>
              <a:t>Step four helps see, accept, and begin loving ourselves as we are.</a:t>
            </a:r>
          </a:p>
          <a:p>
            <a:endParaRPr lang="en-US" sz="2800" dirty="0"/>
          </a:p>
          <a:p>
            <a:r>
              <a:rPr lang="en-US" sz="2800" dirty="0"/>
              <a:t>Start now.</a:t>
            </a:r>
          </a:p>
          <a:p>
            <a:endParaRPr lang="en-US" sz="2800" dirty="0"/>
          </a:p>
          <a:p>
            <a:r>
              <a:rPr lang="en-US" sz="2800" dirty="0"/>
              <a:t>What have you got to lose?</a:t>
            </a:r>
          </a:p>
          <a:p>
            <a:endParaRPr lang="en-US" sz="2800" dirty="0"/>
          </a:p>
          <a:p>
            <a:endParaRPr lang="en-US" sz="2800" dirty="0"/>
          </a:p>
        </p:txBody>
      </p:sp>
    </p:spTree>
    <p:extLst>
      <p:ext uri="{BB962C8B-B14F-4D97-AF65-F5344CB8AC3E}">
        <p14:creationId xmlns:p14="http://schemas.microsoft.com/office/powerpoint/2010/main" val="356122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lstStyle/>
          <a:p>
            <a:r>
              <a:rPr lang="en-US" dirty="0"/>
              <a:t>Karen D</a:t>
            </a:r>
          </a:p>
          <a:p>
            <a:r>
              <a:rPr lang="en-US" sz="2000" dirty="0">
                <a:hlinkClick r:id="rId2"/>
              </a:rPr>
              <a:t>KarenD.CoDA@gmail.com</a:t>
            </a:r>
            <a:endParaRPr lang="en-US" sz="2000" dirty="0"/>
          </a:p>
          <a:p>
            <a:endParaRPr lang="en-US" dirty="0"/>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Step Four:  Made a searching and fearless moral inventory of ourselves.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Who in their right mind would want to do something like this?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7329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8B892F2A-BCB4-788B-26BC-07405E83047B}"/>
              </a:ext>
            </a:extLst>
          </p:cNvPr>
          <p:cNvSpPr txBox="1"/>
          <p:nvPr/>
        </p:nvSpPr>
        <p:spPr>
          <a:xfrm>
            <a:off x="1748028" y="1389887"/>
            <a:ext cx="8859012" cy="3416320"/>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Step Four is a freedom Step.  It takes a lot of willingness to do this thoroughly. </a:t>
            </a: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But ‘leaning in’ is all the courage you’ll need.</a:t>
            </a:r>
          </a:p>
          <a:p>
            <a:pPr marL="0" marR="0">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The goal is to make you aware of yourself.</a:t>
            </a:r>
          </a:p>
        </p:txBody>
      </p:sp>
    </p:spTree>
    <p:extLst>
      <p:ext uri="{BB962C8B-B14F-4D97-AF65-F5344CB8AC3E}">
        <p14:creationId xmlns:p14="http://schemas.microsoft.com/office/powerpoint/2010/main" val="248819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156E33BB-95FE-3195-716C-80EC080F5867}"/>
              </a:ext>
            </a:extLst>
          </p:cNvPr>
          <p:cNvSpPr txBox="1"/>
          <p:nvPr/>
        </p:nvSpPr>
        <p:spPr>
          <a:xfrm>
            <a:off x="2913611" y="1538790"/>
            <a:ext cx="6093228" cy="3416320"/>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Like it tells us in the Blue Book on page 42: “This inventory of ourselves was to be honest and straightforward, not critical or abusive”.  Perhaps that’s what we were afraid of- that the fourth step would make us feel even worse about ourselves than we already did.  That can only be true if we allow it. This is not something you’re going to do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to</a:t>
            </a:r>
            <a:r>
              <a:rPr lang="en-US" sz="2400" dirty="0">
                <a:effectLst/>
                <a:latin typeface="Calibri" panose="020F0502020204030204" pitchFamily="34" charset="0"/>
                <a:ea typeface="Calibri" panose="020F0502020204030204" pitchFamily="34" charset="0"/>
                <a:cs typeface="Times New Roman" panose="02020603050405020304" pitchFamily="18" charset="0"/>
              </a:rPr>
              <a:t> yourself, it’s what you’re going to do for yourself.</a:t>
            </a:r>
          </a:p>
        </p:txBody>
      </p:sp>
    </p:spTree>
    <p:extLst>
      <p:ext uri="{BB962C8B-B14F-4D97-AF65-F5344CB8AC3E}">
        <p14:creationId xmlns:p14="http://schemas.microsoft.com/office/powerpoint/2010/main" val="319490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C217E8DB-1F53-FFD1-A5E2-5F2C2CA338A1}"/>
              </a:ext>
            </a:extLst>
          </p:cNvPr>
          <p:cNvSpPr txBox="1"/>
          <p:nvPr/>
        </p:nvSpPr>
        <p:spPr>
          <a:xfrm>
            <a:off x="3049386" y="1538790"/>
            <a:ext cx="6093228" cy="3416320"/>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My first Fourth Step was a revelation.  It told me what I needed to know about myself.  I had spent my life taking other people’s inventory, so I didn’t like the idea of turning that spotlight on myself.  A realistic perspective of my past brought forgiveness and peace at last.  After I finished Step 9 my past was resolved. Now I just concern myself with the past 24 hours, continuing to do 4</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Steps as needed. </a:t>
            </a:r>
          </a:p>
        </p:txBody>
      </p:sp>
    </p:spTree>
    <p:extLst>
      <p:ext uri="{BB962C8B-B14F-4D97-AF65-F5344CB8AC3E}">
        <p14:creationId xmlns:p14="http://schemas.microsoft.com/office/powerpoint/2010/main" val="287973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21F7787F-B580-4129-4110-B4D5E1CC4E92}"/>
              </a:ext>
            </a:extLst>
          </p:cNvPr>
          <p:cNvSpPr txBox="1"/>
          <p:nvPr/>
        </p:nvSpPr>
        <p:spPr>
          <a:xfrm>
            <a:off x="3055620" y="1729046"/>
            <a:ext cx="6354387" cy="2123658"/>
          </a:xfrm>
          <a:prstGeom prst="rect">
            <a:avLst/>
          </a:prstGeom>
          <a:noFill/>
        </p:spPr>
        <p:txBody>
          <a:bodyPr wrap="square">
            <a:sp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The only time I need to do a 4</a:t>
            </a:r>
            <a:r>
              <a:rPr lang="en-US" sz="4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4400" dirty="0">
                <a:effectLst/>
                <a:latin typeface="Calibri" panose="020F0502020204030204" pitchFamily="34" charset="0"/>
                <a:ea typeface="Calibri" panose="020F0502020204030204" pitchFamily="34" charset="0"/>
                <a:cs typeface="Times New Roman" panose="02020603050405020304" pitchFamily="18" charset="0"/>
              </a:rPr>
              <a:t> Step is when I’m not practicing acceptance.</a:t>
            </a:r>
            <a:endParaRPr lang="en-US" sz="4400" dirty="0"/>
          </a:p>
        </p:txBody>
      </p:sp>
    </p:spTree>
    <p:extLst>
      <p:ext uri="{BB962C8B-B14F-4D97-AF65-F5344CB8AC3E}">
        <p14:creationId xmlns:p14="http://schemas.microsoft.com/office/powerpoint/2010/main" val="47041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297FB9D1-AE59-8132-FF5C-D1A69E5CEEE8}"/>
              </a:ext>
            </a:extLst>
          </p:cNvPr>
          <p:cNvSpPr txBox="1"/>
          <p:nvPr/>
        </p:nvSpPr>
        <p:spPr>
          <a:xfrm>
            <a:off x="2530533" y="1321757"/>
            <a:ext cx="8043256" cy="3416320"/>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And acceptance is the answer to all my problems today.  When I am disturbed, it is because I find some person, place, thing, or situation- some fact of my life- unacceptable to me, and I can find no serenity until I accept that that person, place, thing, or situation as being exactly the way it is supposed to be at this moment.  Unless I accept life completely on life’s terms, I cannot be happy.  I need to concentrate not so much on what needs to be changed in the world, as on what needs to be changed in me and my attitudes…</a:t>
            </a:r>
          </a:p>
        </p:txBody>
      </p:sp>
    </p:spTree>
    <p:extLst>
      <p:ext uri="{BB962C8B-B14F-4D97-AF65-F5344CB8AC3E}">
        <p14:creationId xmlns:p14="http://schemas.microsoft.com/office/powerpoint/2010/main" val="307607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C6D045BE-74C6-99D4-9B4B-395007272847}"/>
              </a:ext>
            </a:extLst>
          </p:cNvPr>
          <p:cNvSpPr txBox="1"/>
          <p:nvPr/>
        </p:nvSpPr>
        <p:spPr>
          <a:xfrm>
            <a:off x="3279371" y="1921271"/>
            <a:ext cx="6093228" cy="1754326"/>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Mary R </a:t>
            </a:r>
            <a:r>
              <a:rPr lang="en-US" sz="2400" dirty="0">
                <a:effectLst/>
                <a:latin typeface="Calibri" panose="020F0502020204030204" pitchFamily="34" charset="0"/>
                <a:ea typeface="Calibri" panose="020F0502020204030204" pitchFamily="34" charset="0"/>
                <a:cs typeface="Times New Roman" panose="02020603050405020304" pitchFamily="18" charset="0"/>
              </a:rPr>
              <a:t>(co-founder of CoDA) </a:t>
            </a:r>
            <a:r>
              <a:rPr lang="en-US" sz="3600" dirty="0">
                <a:effectLst/>
                <a:latin typeface="Calibri" panose="020F0502020204030204" pitchFamily="34" charset="0"/>
                <a:ea typeface="Calibri" panose="020F0502020204030204" pitchFamily="34" charset="0"/>
                <a:cs typeface="Times New Roman" panose="02020603050405020304" pitchFamily="18" charset="0"/>
              </a:rPr>
              <a:t>reminds me that what I think shapes the way I feel. </a:t>
            </a:r>
          </a:p>
        </p:txBody>
      </p:sp>
    </p:spTree>
    <p:extLst>
      <p:ext uri="{BB962C8B-B14F-4D97-AF65-F5344CB8AC3E}">
        <p14:creationId xmlns:p14="http://schemas.microsoft.com/office/powerpoint/2010/main" val="226927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7"/>
            <a:ext cx="8695944" cy="3714127"/>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37D53708-C167-C13C-2581-A8FDE915B686}"/>
              </a:ext>
            </a:extLst>
          </p:cNvPr>
          <p:cNvSpPr txBox="1"/>
          <p:nvPr/>
        </p:nvSpPr>
        <p:spPr>
          <a:xfrm>
            <a:off x="1629295" y="1389887"/>
            <a:ext cx="8814677" cy="3539430"/>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For example- I got my class schedule for the coming year and shared it with my friends, who told me “Oh no- you’ve got Mrs. Smith for </a:t>
            </a:r>
            <a:r>
              <a:rPr lang="en-US" sz="2800" dirty="0">
                <a:latin typeface="Calibri" panose="020F0502020204030204" pitchFamily="34" charset="0"/>
                <a:ea typeface="Calibri" panose="020F0502020204030204" pitchFamily="34" charset="0"/>
                <a:cs typeface="Times New Roman" panose="02020603050405020304" pitchFamily="18" charset="0"/>
              </a:rPr>
              <a:t>algebra</a:t>
            </a:r>
            <a:r>
              <a:rPr lang="en-US" sz="2800" dirty="0">
                <a:effectLst/>
                <a:latin typeface="Calibri" panose="020F0502020204030204" pitchFamily="34" charset="0"/>
                <a:ea typeface="Calibri" panose="020F0502020204030204" pitchFamily="34" charset="0"/>
                <a:cs typeface="Times New Roman" panose="02020603050405020304" pitchFamily="18" charset="0"/>
              </a:rPr>
              <a:t>- she’s a terrible teacher- she’s really mean”.  So before I even started the class I didn’t like Mrs. Smith and I was afraid of her.  I hadn’t made my own judgement- I had let someone else tell me how I should feel.  I didn’t do very well in her class because I came in with a grudge and a chip on my shoulder. </a:t>
            </a:r>
            <a:endParaRPr lang="en-US" sz="2800" dirty="0"/>
          </a:p>
        </p:txBody>
      </p:sp>
    </p:spTree>
    <p:extLst>
      <p:ext uri="{BB962C8B-B14F-4D97-AF65-F5344CB8AC3E}">
        <p14:creationId xmlns:p14="http://schemas.microsoft.com/office/powerpoint/2010/main" val="72118958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{40B61EDE-5BFD-4783-A173-A31F05B0A886}tf56410444_win32</Template>
  <TotalTime>106</TotalTime>
  <Words>1031</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Baskerville</vt:lpstr>
      <vt:lpstr>Baskerville Old Face</vt:lpstr>
      <vt:lpstr>Calibri</vt:lpstr>
      <vt:lpstr>Gill Sans Light</vt:lpstr>
      <vt:lpstr>Gill Sans Nova</vt:lpstr>
      <vt:lpstr>Gill Sans Nova Light</vt:lpstr>
      <vt:lpstr>Office Theme</vt:lpstr>
      <vt:lpstr> How Low  Can You Go?</vt:lpstr>
      <vt:lpstr>Step Four:  Made a searching and fearless moral inventory of ourselves.   Who in their right mind would want to do something like this?                             </vt:lpstr>
      <vt:lpstr>               </vt:lpstr>
      <vt:lpstr>               </vt:lpstr>
      <vt:lpstr>               </vt:lpstr>
      <vt:lpstr>               </vt:lpstr>
      <vt:lpstr>               </vt:lpstr>
      <vt:lpstr>               </vt:lpstr>
      <vt:lpstr>               </vt:lpstr>
      <vt:lpstr>               </vt:lpstr>
      <vt:lpstr>PowerPoint Presentation</vt:lpstr>
      <vt:lpstr>PowerPoint Presentation</vt:lpstr>
      <vt:lpstr>PowerPoint Presentation</vt:lpstr>
      <vt:lpstr>              For my amend, since I couldn’t get ahold of Mrs. Smith, I took a free online algebra course.  I found out that I actually like Algebra.  I really enjoy learning it!    I found out that I’m not stupid after all. That’s just another lie I was telling myself.    </vt:lpstr>
      <vt:lpstr>               </vt:lpstr>
      <vt:lpstr>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Low Can You Go?</dc:title>
  <dc:creator>Karen Duncan</dc:creator>
  <cp:lastModifiedBy>Karen Duncan</cp:lastModifiedBy>
  <cp:revision>37</cp:revision>
  <dcterms:created xsi:type="dcterms:W3CDTF">2022-10-10T13:37:24Z</dcterms:created>
  <dcterms:modified xsi:type="dcterms:W3CDTF">2024-02-08T18:24:28Z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